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6" r:id="rId2"/>
    <p:sldId id="260" r:id="rId3"/>
    <p:sldId id="398" r:id="rId4"/>
    <p:sldId id="268" r:id="rId5"/>
    <p:sldId id="269" r:id="rId6"/>
    <p:sldId id="270" r:id="rId7"/>
    <p:sldId id="313" r:id="rId8"/>
    <p:sldId id="314" r:id="rId9"/>
    <p:sldId id="351" r:id="rId10"/>
    <p:sldId id="350" r:id="rId11"/>
    <p:sldId id="316" r:id="rId12"/>
    <p:sldId id="353" r:id="rId13"/>
    <p:sldId id="448" r:id="rId14"/>
    <p:sldId id="412" r:id="rId15"/>
    <p:sldId id="447" r:id="rId16"/>
    <p:sldId id="413" r:id="rId17"/>
    <p:sldId id="416" r:id="rId18"/>
    <p:sldId id="422" r:id="rId19"/>
    <p:sldId id="322" r:id="rId20"/>
    <p:sldId id="395" r:id="rId21"/>
    <p:sldId id="326" r:id="rId22"/>
    <p:sldId id="328" r:id="rId23"/>
    <p:sldId id="436" r:id="rId24"/>
    <p:sldId id="275" r:id="rId25"/>
    <p:sldId id="391" r:id="rId26"/>
    <p:sldId id="332" r:id="rId27"/>
    <p:sldId id="331" r:id="rId28"/>
    <p:sldId id="400" r:id="rId29"/>
    <p:sldId id="401" r:id="rId30"/>
    <p:sldId id="437" r:id="rId31"/>
    <p:sldId id="407" r:id="rId32"/>
    <p:sldId id="403" r:id="rId33"/>
    <p:sldId id="405" r:id="rId34"/>
    <p:sldId id="335" r:id="rId35"/>
    <p:sldId id="337" r:id="rId36"/>
    <p:sldId id="340" r:id="rId37"/>
    <p:sldId id="408" r:id="rId38"/>
    <p:sldId id="409" r:id="rId39"/>
    <p:sldId id="423" r:id="rId40"/>
    <p:sldId id="438" r:id="rId41"/>
    <p:sldId id="439" r:id="rId42"/>
    <p:sldId id="440" r:id="rId43"/>
    <p:sldId id="441" r:id="rId44"/>
    <p:sldId id="347" r:id="rId45"/>
    <p:sldId id="287" r:id="rId46"/>
    <p:sldId id="292" r:id="rId47"/>
    <p:sldId id="297" r:id="rId48"/>
    <p:sldId id="442" r:id="rId49"/>
    <p:sldId id="443" r:id="rId50"/>
    <p:sldId id="444" r:id="rId51"/>
    <p:sldId id="445" r:id="rId52"/>
    <p:sldId id="446" r:id="rId53"/>
    <p:sldId id="449" r:id="rId54"/>
    <p:sldId id="372" r:id="rId55"/>
    <p:sldId id="355" r:id="rId56"/>
    <p:sldId id="305" r:id="rId57"/>
    <p:sldId id="386" r:id="rId58"/>
    <p:sldId id="357" r:id="rId59"/>
    <p:sldId id="307" r:id="rId60"/>
    <p:sldId id="309" r:id="rId61"/>
    <p:sldId id="425" r:id="rId62"/>
    <p:sldId id="358" r:id="rId63"/>
    <p:sldId id="426" r:id="rId64"/>
    <p:sldId id="427" r:id="rId65"/>
    <p:sldId id="428" r:id="rId66"/>
    <p:sldId id="429" r:id="rId67"/>
    <p:sldId id="430" r:id="rId68"/>
    <p:sldId id="431" r:id="rId69"/>
    <p:sldId id="432" r:id="rId70"/>
    <p:sldId id="435" r:id="rId71"/>
    <p:sldId id="434" r:id="rId72"/>
    <p:sldId id="450" r:id="rId73"/>
    <p:sldId id="424" r:id="rId74"/>
    <p:sldId id="303" r:id="rId75"/>
  </p:sldIdLst>
  <p:sldSz cx="12192000" cy="6858000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2810" autoAdjust="0"/>
  </p:normalViewPr>
  <p:slideViewPr>
    <p:cSldViewPr snapToGrid="0">
      <p:cViewPr varScale="1">
        <p:scale>
          <a:sx n="99" d="100"/>
          <a:sy n="99" d="100"/>
        </p:scale>
        <p:origin x="72" y="29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3A59A1-8F01-4CDA-B426-00C57840CE46}" type="datetimeFigureOut">
              <a:rPr lang="ca-ES" smtClean="0"/>
              <a:t>9/6/2025</a:t>
            </a:fld>
            <a:endParaRPr lang="ca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a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468A98-70A1-4F5D-93D4-B1695B1CE667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0479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68A98-70A1-4F5D-93D4-B1695B1CE667}" type="slidenum">
              <a:rPr lang="ca-ES" smtClean="0"/>
              <a:t>2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824154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BCBAC-0CC9-ED4D-2CAB-BD3738454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BC14E3-F4D5-AEA9-0342-BE26B62FE6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E5950C-DDEC-53D5-0064-A07E01EB3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56937-76C8-C618-47B7-E292616E68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68A98-70A1-4F5D-93D4-B1695B1CE667}" type="slidenum">
              <a:rPr lang="ca-ES" smtClean="0"/>
              <a:t>14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7698556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BCD43-22A8-0940-9282-FFB5F143F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AE6B43-5292-AFEB-96FF-AF08EA1983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6FD1A6-8C07-35E9-75A5-F0A840C993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298DE-0754-06EA-2138-392B26B2E9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68A98-70A1-4F5D-93D4-B1695B1CE667}" type="slidenum">
              <a:rPr lang="ca-ES" smtClean="0"/>
              <a:t>15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0089319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30EC0-15DA-2A4A-7546-2E8ECD668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8D6277-3B26-F2A2-13D3-9B93E08A54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A216B9-1B47-3CB1-2B60-28D8997BE7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73851-B056-FBFB-3004-E1BAEC17AE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68A98-70A1-4F5D-93D4-B1695B1CE667}" type="slidenum">
              <a:rPr lang="ca-ES" smtClean="0"/>
              <a:t>16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666956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7DA85-3048-7138-5FA0-0FB2BF707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AFB7B9-86E0-AEEA-4825-4321F00288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B838DC-7154-289F-A095-77EADF57F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654A0-00D2-FC21-CAA7-C98A8D2213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68A98-70A1-4F5D-93D4-B1695B1CE667}" type="slidenum">
              <a:rPr lang="ca-ES" smtClean="0"/>
              <a:t>17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1549335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986BA-7121-FE9B-2825-5FE46675B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F8DB79-FE8D-CF3D-E56B-DBB6A0A0E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9C88D0-34E3-4E03-F5EA-C3869526E3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6801A-7D28-8CE8-327F-0F89DD2A3F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68A98-70A1-4F5D-93D4-B1695B1CE667}" type="slidenum">
              <a:rPr lang="ca-ES" smtClean="0"/>
              <a:t>18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409432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D553F-A28F-89CF-E8FA-D0C4D77BE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1DF75F-E203-EB10-36BA-77688D1B48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C46554-4138-942D-23CB-F80887742A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4EB61-8981-E52A-669A-D09A3786C9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68A98-70A1-4F5D-93D4-B1695B1CE667}" type="slidenum">
              <a:rPr lang="ca-ES" smtClean="0"/>
              <a:t>19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6828776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70FD0-361D-95D2-FBAB-E20CD1EBF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38BB60-8C91-D99E-0479-2A767D1AA2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40CC91-ED4E-E158-7C22-FFDE66BEF3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2EBD6-81DE-D444-D5FF-01B04D97F8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68A98-70A1-4F5D-93D4-B1695B1CE667}" type="slidenum">
              <a:rPr lang="ca-ES" smtClean="0"/>
              <a:t>20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813354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A6055-464C-40CA-A7BA-1C3B2DD8C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248F40-B2C4-A6C1-93B1-F5807C8EDE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7C08C3-036C-BFD1-3F50-01B812332B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526EC5-E782-3F83-242A-7EC9A7300E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68A98-70A1-4F5D-93D4-B1695B1CE667}" type="slidenum">
              <a:rPr lang="ca-ES" smtClean="0"/>
              <a:t>21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8825722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99875-064F-A02B-B3DF-0C780C146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BDF174-6DED-A37F-4E43-41D80888A5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388554-FB85-D3DD-0588-EFE1808D72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64F620-B7F9-F213-32A6-D055A127E9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68A98-70A1-4F5D-93D4-B1695B1CE667}" type="slidenum">
              <a:rPr lang="ca-ES" smtClean="0"/>
              <a:t>22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7433032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833E1-1FE9-BC22-0FCB-A990B5A6C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DA9CA1-7EED-F3F9-9638-79FD5D4E7A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A647E5-83EA-1E31-E064-D899F24AC1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0B3ADB-0FAA-E594-BD61-C926031E23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68A98-70A1-4F5D-93D4-B1695B1CE667}" type="slidenum">
              <a:rPr lang="ca-ES" smtClean="0"/>
              <a:t>23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476462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4D99C-6BD8-42DD-25A1-0A2E031C0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C5BFAF-4DDF-73D7-B860-A0BF266B08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5520E8-9D63-24FA-6266-DDD25854CF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FD85A-EF35-49EB-B361-53A489554A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68A98-70A1-4F5D-93D4-B1695B1CE667}" type="slidenum">
              <a:rPr lang="ca-ES" smtClean="0"/>
              <a:t>3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7788803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93902-08E3-D98F-59F7-A5936DAF6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8B4158-2588-13C9-8FB7-CF59B79444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C59F5C-7DBA-3E77-6322-8D097E869B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90AA59-BECC-6BFA-5155-0FE7D4E86A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68A98-70A1-4F5D-93D4-B1695B1CE667}" type="slidenum">
              <a:rPr lang="ca-ES" smtClean="0"/>
              <a:t>24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9931399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F45DC-C290-197B-4268-BEB95D178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B1AA69-1078-7C4F-E3FB-0642838CF2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4EA5C8-20E4-5631-4666-94C8D73CF6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8CB75-54F8-2A23-6B26-03457383DC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68A98-70A1-4F5D-93D4-B1695B1CE667}" type="slidenum">
              <a:rPr lang="ca-ES" smtClean="0"/>
              <a:t>25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8247938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F7433-EFEF-B05C-6EDF-33E089C30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405728-0E08-71E4-F06B-07450653BA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1C57BB-0A72-E73E-269A-BE2FC89983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96772-BBC0-2F58-EEB3-C69CABF5A2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68A98-70A1-4F5D-93D4-B1695B1CE667}" type="slidenum">
              <a:rPr lang="ca-ES" smtClean="0"/>
              <a:t>26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8017954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2BF82-3644-F9E9-B395-06D903994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D3C8C3-2B77-5ABF-1499-3E88AB19E0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DAF43E-0087-C31F-5E1B-BFBB1B9FA3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E05D9-9A5D-2DBF-D9E0-D2A02CE90F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68A98-70A1-4F5D-93D4-B1695B1CE667}" type="slidenum">
              <a:rPr lang="ca-ES" smtClean="0"/>
              <a:t>27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4393101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152DF-40FA-3BB6-5AF5-5A65A096F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F3D976-A966-23CF-779F-8ADB97B17E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8D54A6-D94B-3D68-27CC-8DEA9226F1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0FF68-DA59-510C-EB28-A7AB2F947E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68A98-70A1-4F5D-93D4-B1695B1CE667}" type="slidenum">
              <a:rPr lang="ca-ES" smtClean="0"/>
              <a:t>28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1044775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84C4E-8F25-35BB-1F09-4FEF481E6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0CBBA3-89C7-2D65-0892-891D5837ED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74AB0C-FFA2-7248-D71B-870AA19368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EF04D-A4FA-753C-751D-79706601A4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68A98-70A1-4F5D-93D4-B1695B1CE667}" type="slidenum">
              <a:rPr lang="ca-ES" smtClean="0"/>
              <a:t>29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1012864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6E91F-CF54-F45B-69EC-908EDFE8A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4E5011-D949-2687-4DF8-2033EE8D84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FB3692-6DBC-0801-F10A-28D6749807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A0B96-1001-E77D-B1A8-9A61DED368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68A98-70A1-4F5D-93D4-B1695B1CE667}" type="slidenum">
              <a:rPr lang="ca-ES" smtClean="0"/>
              <a:t>30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4517679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ECEF3-E7CC-93D1-3511-1AA50E3A5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5861E9-3C12-DA47-9104-6C9B3F859D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377F8A-1DE5-9E91-598B-7922EF5F0E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BA8A4-925D-6CA6-A88E-55B717E8F2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68A98-70A1-4F5D-93D4-B1695B1CE667}" type="slidenum">
              <a:rPr lang="ca-ES" smtClean="0"/>
              <a:t>31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8884124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7B5FB-DE27-85D4-6244-8AB65D878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935AAF-FA12-410F-6644-59907CE010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F08A9D-32AB-918A-2CEF-DEF775C9F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7E9F1-A2C5-E1C3-BEAC-B325478884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68A98-70A1-4F5D-93D4-B1695B1CE667}" type="slidenum">
              <a:rPr lang="ca-ES" smtClean="0"/>
              <a:t>32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36721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68F94-4084-DF92-2E11-48469EF8C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6FCB4-94E5-9683-8B57-7D07D04F58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504EAB-24BF-78C5-7F7F-4CA315DBC7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7272A-58DE-1ECF-8396-ABFDA449EF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68A98-70A1-4F5D-93D4-B1695B1CE667}" type="slidenum">
              <a:rPr lang="ca-ES" smtClean="0"/>
              <a:t>33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011720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3D52C-2E16-6698-5BDC-69E4B2AB3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43D338-4AD8-43BE-A654-8AB86048EA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5F3908-7DFB-9847-42A1-D29E7D39FA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3F101A-6D07-AE30-6C52-8BB366BAB8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68A98-70A1-4F5D-93D4-B1695B1CE667}" type="slidenum">
              <a:rPr lang="ca-ES" smtClean="0"/>
              <a:t>4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6917810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E6FEE-0390-8C11-631F-F2A45D83D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F94727-738D-A020-F765-0201A574C0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7EF03B-B022-6799-5783-957A1FF07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ED81E-5DFD-3299-53EA-0333F357EE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68A98-70A1-4F5D-93D4-B1695B1CE667}" type="slidenum">
              <a:rPr lang="ca-ES" smtClean="0"/>
              <a:t>34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7757609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F57BC-227E-7A4B-584B-D56F060DC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4F3D13-9ABB-F000-B400-6A1FC0647E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C8462-DEA2-3C62-29F0-CEBA5090ED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F0E30-0CF8-F065-1B5A-711D71B139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68A98-70A1-4F5D-93D4-B1695B1CE667}" type="slidenum">
              <a:rPr lang="ca-ES" smtClean="0"/>
              <a:t>35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2393299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6E9AF-9EF6-B883-8D1D-017AF3EF6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181279-E1D7-A237-2221-A49FE034E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F9FAD3-05E0-C43C-4737-B3A5E573E5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621E5-05E0-88DC-15A2-C14F11FA7A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68A98-70A1-4F5D-93D4-B1695B1CE667}" type="slidenum">
              <a:rPr lang="ca-ES" smtClean="0"/>
              <a:t>36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2522643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C851C-BB0F-DCAD-A616-663E89CE5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C63F16-D932-F733-9AEA-F97F87A2D6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F66ABD-E35F-7E66-E1CA-417EF8D00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BE2A2-20A0-5ECA-5C69-1E3351F65D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68A98-70A1-4F5D-93D4-B1695B1CE667}" type="slidenum">
              <a:rPr lang="ca-ES" smtClean="0"/>
              <a:t>37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4295257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10EEF-39FC-7670-ACCE-FACCCBDA3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78E6AA-322F-5B81-A7DB-E73A3FF637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E8B208-C9F0-1897-1844-0C1C056F10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66F788-0BE9-B014-5DF4-B2F60187AD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68A98-70A1-4F5D-93D4-B1695B1CE667}" type="slidenum">
              <a:rPr lang="ca-ES" smtClean="0"/>
              <a:t>38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6558871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B6505-D065-C1CF-04DA-310304D1D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043EC6-BD41-F73E-57C4-45962AA181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E8578A-3351-5DB7-A27E-1D9983CC1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5275E6-796F-A806-00C8-B3258F72F3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68A98-70A1-4F5D-93D4-B1695B1CE667}" type="slidenum">
              <a:rPr lang="ca-ES" smtClean="0"/>
              <a:t>39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3473674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526F3-E841-F62D-D928-9168B72A1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499115-1CD3-6D75-84C1-CDDFAA10EF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08AE97-16A9-B71E-BD90-8D5435672E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9009E-CCA3-E15D-8DB7-EE522C9C33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68A98-70A1-4F5D-93D4-B1695B1CE667}" type="slidenum">
              <a:rPr lang="ca-ES" smtClean="0"/>
              <a:t>40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4836666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7D18C-2CA5-3D9A-E6BC-8F3EFE5EE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699F5A-119D-5CC8-0AD6-49CEC73FE2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B9AD0F-5739-138B-8C01-442A844B79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8E2D6D-C393-B108-9A60-EB8302BF2B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68A98-70A1-4F5D-93D4-B1695B1CE667}" type="slidenum">
              <a:rPr lang="ca-ES" smtClean="0"/>
              <a:t>41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8476407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1E011-E8DA-200A-1001-257638427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CB93F2-C097-C568-D898-B0143F528F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9CB6A8-F3AB-3FF2-3BA4-F1461F9DA1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72C8F-58DB-0577-7C07-C41012CED5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68A98-70A1-4F5D-93D4-B1695B1CE667}" type="slidenum">
              <a:rPr lang="ca-ES" smtClean="0"/>
              <a:t>42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9183263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3B360-8255-E670-909B-F1CF30D97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0F93AC-E9AB-FFC4-E80E-4F12963E9F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13E1E7-B9FA-4164-E6B0-33685E32C6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9183BE-B959-263D-9670-B68DD5721F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68A98-70A1-4F5D-93D4-B1695B1CE667}" type="slidenum">
              <a:rPr lang="ca-ES" smtClean="0"/>
              <a:t>43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622420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A05F6-A94A-3FE3-0565-C82CD6F74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E4163A-D918-BE12-94E0-8A280D926C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986F0D-01FA-C464-C9B6-BC2FDD2BB2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16BF5-F5BE-A3CE-7B63-B1617F5630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68A98-70A1-4F5D-93D4-B1695B1CE667}" type="slidenum">
              <a:rPr lang="ca-ES" smtClean="0"/>
              <a:t>5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0853291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C7153-3184-90E4-1C38-9B5048EB5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81DA60-8BA4-3B03-ADCA-BDC5A6DBA8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FE236B-3BE3-7220-D719-37819297D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FDC35-1D66-7DD4-7158-FEF7EEF26B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68A98-70A1-4F5D-93D4-B1695B1CE667}" type="slidenum">
              <a:rPr lang="ca-ES" smtClean="0"/>
              <a:t>44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0492548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68A98-70A1-4F5D-93D4-B1695B1CE667}" type="slidenum">
              <a:rPr lang="ca-ES" smtClean="0"/>
              <a:t>46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2361177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79F2E-2E26-E54D-D004-1CD66D659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BBC702-E2C7-A92D-1A71-BA725DDC5D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9864E1-F125-CD36-C7C5-D9C565EAE0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5FC3C-71AC-FBD2-5131-F69EA0BFCB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68A98-70A1-4F5D-93D4-B1695B1CE667}" type="slidenum">
              <a:rPr lang="ca-ES" smtClean="0"/>
              <a:t>57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4150315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F0663-D9C5-C8E7-4005-3B7A9B4C0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E336F7-8B6B-0CF7-D331-F0400045B7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613F75-DC53-7BC5-D24D-6442B74061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10309D-F113-C9F4-4489-5D08B47E9B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68A98-70A1-4F5D-93D4-B1695B1CE667}" type="slidenum">
              <a:rPr lang="ca-ES" smtClean="0"/>
              <a:t>58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046035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ADF91-CBB5-69E8-C66C-7F6A1258E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559983-FD93-94FA-C4F0-D27DD742FD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973336-D678-4BA8-801B-7408420791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0B7CC2-8B2E-0D1E-AFD6-EB021670DB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68A98-70A1-4F5D-93D4-B1695B1CE667}" type="slidenum">
              <a:rPr lang="ca-ES" smtClean="0"/>
              <a:t>6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705493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84085-7C39-514D-9EA2-061DE75E8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31549B-1F7E-E062-6D29-46881617E1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704F13-DDBE-37CC-1572-9085044D3B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57BD81-1D03-CF79-8BB6-A87523BD4D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68A98-70A1-4F5D-93D4-B1695B1CE667}" type="slidenum">
              <a:rPr lang="ca-ES" smtClean="0"/>
              <a:t>7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108371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9D511-AFB6-E57F-D0CD-34A98E499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D84FC7-4370-EEA9-6FA1-5124FE19E4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181B8E-7C94-37A7-15C6-C6C86B0623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C4021-ACAB-469A-E09F-6AC3EBFA35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68A98-70A1-4F5D-93D4-B1695B1CE667}" type="slidenum">
              <a:rPr lang="ca-ES" smtClean="0"/>
              <a:t>11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706980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9405B-9D0D-8FEA-F0EE-06D4E9A88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CD67D0-50E2-EA4F-8E36-5DA3C9B4C3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4E9706-4A5E-7ABA-82DB-8493BF1C80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CA0699-800B-5E5D-2DA7-5201A7D60D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68A98-70A1-4F5D-93D4-B1695B1CE667}" type="slidenum">
              <a:rPr lang="ca-ES" smtClean="0"/>
              <a:t>12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055869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8BE83-5313-3ED0-77ED-4EDE6072C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96D31A-06FB-43B6-9D36-01CBC47561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54C512-1EF6-08A9-4375-A2A3DB386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31F1A-EEDD-F6FB-9A17-A499E8343C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68A98-70A1-4F5D-93D4-B1695B1CE667}" type="slidenum">
              <a:rPr lang="ca-ES" smtClean="0"/>
              <a:t>13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86434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18DCD-D0F8-6026-3161-974AD1FF68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35817B-2AED-AE19-B348-FAB0347D7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ca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60515-0F94-C5A0-CE52-5F048677C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84EEE-570F-4CFE-BA94-3CB50B7FB1E6}" type="datetimeFigureOut">
              <a:rPr lang="ca-ES" smtClean="0"/>
              <a:t>9/6/2025</a:t>
            </a:fld>
            <a:endParaRPr lang="ca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404FD-6F5C-9FAA-6212-64FD0C445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2095F-1179-9547-C825-82DD8D477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BEFC-574F-4768-941E-72D19AE34D82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305558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6F376-9B9B-41D2-464C-D29C4A20E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07764F-7CD1-A5B1-11C8-916A109FF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8DBAC-EAED-8848-016A-25B0CBCAC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84EEE-570F-4CFE-BA94-3CB50B7FB1E6}" type="datetimeFigureOut">
              <a:rPr lang="ca-ES" smtClean="0"/>
              <a:t>9/6/2025</a:t>
            </a:fld>
            <a:endParaRPr lang="ca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C82E7-3735-7D9D-4678-0EA012033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51E97-632F-F2BA-A8B0-C39EA9C86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BEFC-574F-4768-941E-72D19AE34D82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090654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BE9C09-8B95-F6B9-9D87-AA7AF4426C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1944-ED88-CF37-851E-02F92097C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100BB-DFAB-5A01-2F6B-ADFADC911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84EEE-570F-4CFE-BA94-3CB50B7FB1E6}" type="datetimeFigureOut">
              <a:rPr lang="ca-ES" smtClean="0"/>
              <a:t>9/6/2025</a:t>
            </a:fld>
            <a:endParaRPr lang="ca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F52037-2048-26DA-C870-111D23BA6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D5432-626C-D3B3-5C8A-439E28580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BEFC-574F-4768-941E-72D19AE34D82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923788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7829D-B065-63C5-AA3F-EB79D625B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EDE82-7CD7-023F-2C4D-EC5286838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A6B3B-1AAD-7AE4-D2AE-C7B1D4C18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84EEE-570F-4CFE-BA94-3CB50B7FB1E6}" type="datetimeFigureOut">
              <a:rPr lang="ca-ES" smtClean="0"/>
              <a:t>9/6/2025</a:t>
            </a:fld>
            <a:endParaRPr lang="ca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26B95-3EA6-FCFC-D14A-C0703B21F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FB323B-5ADD-CB12-862F-FDA0F6FFA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BEFC-574F-4768-941E-72D19AE34D82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494699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3AB92-438B-B9A1-5C84-99CC61CF7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0B5515-8693-6F5B-07E1-37409EE62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0A727-6386-3734-1F1F-3B8371E71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84EEE-570F-4CFE-BA94-3CB50B7FB1E6}" type="datetimeFigureOut">
              <a:rPr lang="ca-ES" smtClean="0"/>
              <a:t>9/6/2025</a:t>
            </a:fld>
            <a:endParaRPr lang="ca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59A06-6263-ED4E-657C-66919E967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40961-9319-96B8-C721-7CD00F270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BEFC-574F-4768-941E-72D19AE34D82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669917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FE235-87F8-3C29-C28A-78E85D5DB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A3208-35B5-C5E2-980F-B4D566DF81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BDEE03-0C0C-C2AD-B87A-F695D5BCF5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EFC6A-4214-C32E-6BF0-250EA5412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84EEE-570F-4CFE-BA94-3CB50B7FB1E6}" type="datetimeFigureOut">
              <a:rPr lang="ca-ES" smtClean="0"/>
              <a:t>9/6/2025</a:t>
            </a:fld>
            <a:endParaRPr lang="ca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A5FD0F-EEB6-4D8F-EEE6-F24BDBFD9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507CF4-69BA-7791-D0EF-1E7E12D02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BEFC-574F-4768-941E-72D19AE34D82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964324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28DFA-00FF-2656-BE5E-CC9CB7F89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215160-38ED-20E3-AF6C-A92DD78EAD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C6A261-9104-1DB7-08AB-6BE8941211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F7104E-7E4C-598C-5F7D-9B46323F72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4911F5-ED62-258D-FD7A-3D4838994F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9CF7BC-CADB-3AEE-F4D9-3A82CAEF4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84EEE-570F-4CFE-BA94-3CB50B7FB1E6}" type="datetimeFigureOut">
              <a:rPr lang="ca-ES" smtClean="0"/>
              <a:t>9/6/2025</a:t>
            </a:fld>
            <a:endParaRPr lang="ca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082C75-4FD1-72E9-214A-42143AB1A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F46941-7F00-BAE5-2348-E4CC88A2F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BEFC-574F-4768-941E-72D19AE34D82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520839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E9DAF-8587-FBD7-5C68-78200836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4A7FB0-4679-CBC5-D6B5-8F9E6E76D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84EEE-570F-4CFE-BA94-3CB50B7FB1E6}" type="datetimeFigureOut">
              <a:rPr lang="ca-ES" smtClean="0"/>
              <a:t>9/6/2025</a:t>
            </a:fld>
            <a:endParaRPr lang="ca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E763AC-B8BD-686E-A365-070416487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1559EB-36BC-6504-CF4F-AB84BD97D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BEFC-574F-4768-941E-72D19AE34D82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979590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BA0784-ED79-01D9-2D9A-DBCB1CB9A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84EEE-570F-4CFE-BA94-3CB50B7FB1E6}" type="datetimeFigureOut">
              <a:rPr lang="ca-ES" smtClean="0"/>
              <a:t>9/6/2025</a:t>
            </a:fld>
            <a:endParaRPr lang="ca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A10246-1D7A-E210-91FE-959769B61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1D030-1961-C611-6D1D-3148B78ED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BEFC-574F-4768-941E-72D19AE34D82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866514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6A894-D522-6AB1-DEB9-1D9B2469E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281D9-4D70-3EE6-4CEF-ACDA2BD0B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033F5B-1BEF-27A3-041B-2D01B72E4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7E793-B9FB-4546-1331-30F6733CE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84EEE-570F-4CFE-BA94-3CB50B7FB1E6}" type="datetimeFigureOut">
              <a:rPr lang="ca-ES" smtClean="0"/>
              <a:t>9/6/2025</a:t>
            </a:fld>
            <a:endParaRPr lang="ca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E31901-65E5-0129-1CC0-C15CC8A64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8C0260-7B4C-E0B8-0003-4C6B89280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BEFC-574F-4768-941E-72D19AE34D82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12349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7EFF1-1D4C-A766-517D-649AD4E5B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56070F-1D9D-DAB5-5636-FEE7D7CD6F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ca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E6ECEB-4354-7145-97FC-A5D35C3E58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18DA9-67A3-5B80-22F9-4B6E0BB3D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84EEE-570F-4CFE-BA94-3CB50B7FB1E6}" type="datetimeFigureOut">
              <a:rPr lang="ca-ES" smtClean="0"/>
              <a:t>9/6/2025</a:t>
            </a:fld>
            <a:endParaRPr lang="ca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57796C-3DDA-D784-03FF-06E48885F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AE6BD7-BF70-E33C-F30C-F9250ADF0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BEFC-574F-4768-941E-72D19AE34D82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00924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3BC331-9F27-28D9-BFD4-65FDCC6FC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021B9-8401-5FE3-9D81-9EBC2A291A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EA482-D30B-5339-0A2A-5A98E7FD17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584EEE-570F-4CFE-BA94-3CB50B7FB1E6}" type="datetimeFigureOut">
              <a:rPr lang="ca-ES" smtClean="0"/>
              <a:t>9/6/2025</a:t>
            </a:fld>
            <a:endParaRPr lang="ca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A53E5-FF56-8A6E-508C-BCC59263D6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BD9014-1EE0-16F0-BBA5-DCDCF4E15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91BEFC-574F-4768-941E-72D19AE34D82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047244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48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1drv.ms/v/c/161954f95e994e17/ERdOmV75VBkggBYclQIAAAABJZmHw7mmU8K9hcqEqwnE4g?e=bogqba" TargetMode="External"/><Relationship Id="rId2" Type="http://schemas.openxmlformats.org/officeDocument/2006/relationships/hyperlink" Target="https://1drv.ms/v/c/161954f95e994e17/ERdOmV75VBkggBYalQIAAAABibUNau-NequpyiDXhhIc8w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6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Z-order_curve" TargetMode="External"/><Relationship Id="rId3" Type="http://schemas.openxmlformats.org/officeDocument/2006/relationships/hyperlink" Target="https://en.wikipedia.org/wiki/N-body_problem" TargetMode="External"/><Relationship Id="rId7" Type="http://schemas.openxmlformats.org/officeDocument/2006/relationships/hyperlink" Target="https://www.cs.princeton.edu/courses/archive/fall03/cs126/assignments/barnes-hut.html" TargetMode="External"/><Relationship Id="rId12" Type="http://schemas.openxmlformats.org/officeDocument/2006/relationships/hyperlink" Target="https://es.wikipedia.org/wiki/Gravedad" TargetMode="External"/><Relationship Id="rId2" Type="http://schemas.openxmlformats.org/officeDocument/2006/relationships/hyperlink" Target="https://en.wikipedia.org/wiki/Three-body_problem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wikipedia.org/wiki/Barnes%E2%80%93Hut_simulation" TargetMode="External"/><Relationship Id="rId11" Type="http://schemas.openxmlformats.org/officeDocument/2006/relationships/hyperlink" Target="https://en.wikipedia.org/wiki/Quicksort" TargetMode="External"/><Relationship Id="rId5" Type="http://schemas.openxmlformats.org/officeDocument/2006/relationships/hyperlink" Target="http://arborjs.org/docs/barnes-hut" TargetMode="External"/><Relationship Id="rId10" Type="http://schemas.openxmlformats.org/officeDocument/2006/relationships/hyperlink" Target="https://github.com/tomas-o-dev/Morton-Z-Code-C-library" TargetMode="External"/><Relationship Id="rId4" Type="http://schemas.openxmlformats.org/officeDocument/2006/relationships/hyperlink" Target="https://en.wikipedia.org/wiki/Euler_method" TargetMode="External"/><Relationship Id="rId9" Type="http://schemas.openxmlformats.org/officeDocument/2006/relationships/hyperlink" Target="https://en.wikipedia.org/wiki/Hilbert_curv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FBA961-C320-4C97-27BE-BFF191758E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65" y="818984"/>
            <a:ext cx="6596245" cy="3268520"/>
          </a:xfrm>
        </p:spPr>
        <p:txBody>
          <a:bodyPr>
            <a:normAutofit/>
          </a:bodyPr>
          <a:lstStyle/>
          <a:p>
            <a:pPr algn="r"/>
            <a:r>
              <a:rPr lang="es-ES" sz="4800" dirty="0">
                <a:solidFill>
                  <a:srgbClr val="FFFFFF"/>
                </a:solidFill>
              </a:rPr>
              <a:t>Optimizaciones H/W </a:t>
            </a:r>
            <a:br>
              <a:rPr lang="es-ES" sz="4800" dirty="0">
                <a:solidFill>
                  <a:srgbClr val="FFFFFF"/>
                </a:solidFill>
              </a:rPr>
            </a:br>
            <a:r>
              <a:rPr lang="es-ES" sz="4800" dirty="0">
                <a:solidFill>
                  <a:srgbClr val="FFFFFF"/>
                </a:solidFill>
              </a:rPr>
              <a:t>para simulaciones </a:t>
            </a:r>
            <a:br>
              <a:rPr lang="es-ES" sz="4800" dirty="0">
                <a:solidFill>
                  <a:srgbClr val="FFFFFF"/>
                </a:solidFill>
              </a:rPr>
            </a:br>
            <a:r>
              <a:rPr lang="es-ES" sz="4800" dirty="0">
                <a:solidFill>
                  <a:srgbClr val="FFFFFF"/>
                </a:solidFill>
              </a:rPr>
              <a:t>de N cuerpos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486A3-A299-D786-7945-E11BE74DC5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1874" y="4797188"/>
            <a:ext cx="6051236" cy="1241828"/>
          </a:xfrm>
        </p:spPr>
        <p:txBody>
          <a:bodyPr>
            <a:normAutofit/>
          </a:bodyPr>
          <a:lstStyle/>
          <a:p>
            <a:pPr algn="r"/>
            <a:r>
              <a:rPr lang="es-ES" dirty="0">
                <a:solidFill>
                  <a:srgbClr val="FFFFFF"/>
                </a:solidFill>
              </a:rPr>
              <a:t>Ferran Llorà</a:t>
            </a:r>
          </a:p>
        </p:txBody>
      </p:sp>
    </p:spTree>
    <p:extLst>
      <p:ext uri="{BB962C8B-B14F-4D97-AF65-F5344CB8AC3E}">
        <p14:creationId xmlns:p14="http://schemas.microsoft.com/office/powerpoint/2010/main" val="3700210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DBE18B-F299-8173-F627-5FEECD042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4518EF3-D14C-D995-73CB-AD2B1C646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B53554-F08D-C38C-3537-700E7E836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79D30F-8E47-D5EF-3CC8-4385A42E4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826461-60E3-9267-8C7F-F989F6B6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E83D09-5426-215C-8D68-27A92408F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Simulaciones de n cuerpos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9D891A-DC0B-07C5-B809-88BF41401970}"/>
              </a:ext>
            </a:extLst>
          </p:cNvPr>
          <p:cNvSpPr txBox="1">
            <a:spLocks/>
          </p:cNvSpPr>
          <p:nvPr/>
        </p:nvSpPr>
        <p:spPr>
          <a:xfrm>
            <a:off x="8572499" y="390832"/>
            <a:ext cx="3233585" cy="87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</a:pPr>
            <a:r>
              <a:rPr lang="es-E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Algoritmo directo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6A79C60-BE03-228A-218A-35CFDD5CA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32" y="1965142"/>
            <a:ext cx="9275335" cy="445216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713048C-B733-94D9-DEAD-AEFBE09CA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114" y="1822348"/>
            <a:ext cx="4971354" cy="59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5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4F2BCE-77D9-F9D7-E7B1-DA1B096C1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7755CD-640C-D69B-6C84-18A581274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4959603" cy="16429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Optimizaciones de la implementación directa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1BC2EEC-1FC0-EB5C-59A3-AF7894C80911}"/>
              </a:ext>
            </a:extLst>
          </p:cNvPr>
          <p:cNvSpPr txBox="1"/>
          <p:nvPr/>
        </p:nvSpPr>
        <p:spPr>
          <a:xfrm>
            <a:off x="1136396" y="2418408"/>
            <a:ext cx="5749595" cy="35225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s-ES" sz="2000" dirty="0"/>
              <a:t>n: 20000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s-ES" sz="2000" dirty="0"/>
              <a:t>nIter: 10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s-ES" sz="2000" dirty="0"/>
              <a:t>i5 12400 (6 cores, 2 threads/core)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s-ES" sz="2000" dirty="0" err="1"/>
              <a:t>gcc</a:t>
            </a:r>
            <a:r>
              <a:rPr lang="es-ES" sz="2000" dirty="0"/>
              <a:t> 13.2.1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s-ES" sz="2000" dirty="0"/>
              <a:t>Opciones del compilador:                  	                                 	                                                                                            -</a:t>
            </a:r>
            <a:r>
              <a:rPr lang="es-ES" sz="2000" dirty="0" err="1"/>
              <a:t>Ofast</a:t>
            </a:r>
            <a:r>
              <a:rPr lang="es-ES" sz="2000" dirty="0"/>
              <a:t> -</a:t>
            </a:r>
            <a:r>
              <a:rPr lang="es-ES" sz="2000" dirty="0" err="1"/>
              <a:t>march</a:t>
            </a:r>
            <a:r>
              <a:rPr lang="es-ES" sz="2000" dirty="0"/>
              <a:t>=native -</a:t>
            </a:r>
            <a:r>
              <a:rPr lang="es-ES" sz="2000" dirty="0" err="1"/>
              <a:t>fopenmp</a:t>
            </a:r>
            <a:r>
              <a:rPr lang="es-ES" sz="2000" dirty="0"/>
              <a:t>                                 --</a:t>
            </a:r>
            <a:r>
              <a:rPr lang="es-ES" sz="2000" dirty="0" err="1"/>
              <a:t>param</a:t>
            </a:r>
            <a:r>
              <a:rPr lang="es-ES" sz="2000" dirty="0"/>
              <a:t> </a:t>
            </a:r>
            <a:r>
              <a:rPr lang="es-ES" sz="2000" dirty="0" err="1"/>
              <a:t>vect</a:t>
            </a:r>
            <a:r>
              <a:rPr lang="es-ES" sz="2000" dirty="0"/>
              <a:t>-</a:t>
            </a:r>
            <a:r>
              <a:rPr lang="es-ES" sz="2000" dirty="0" err="1"/>
              <a:t>max</a:t>
            </a:r>
            <a:r>
              <a:rPr lang="es-ES" sz="2000" dirty="0"/>
              <a:t>-</a:t>
            </a:r>
            <a:r>
              <a:rPr lang="es-ES" sz="2000" dirty="0" err="1"/>
              <a:t>version</a:t>
            </a:r>
            <a:r>
              <a:rPr lang="es-ES" sz="2000" dirty="0"/>
              <a:t>-for-alias-</a:t>
            </a:r>
            <a:r>
              <a:rPr lang="es-ES" sz="2000" dirty="0" err="1"/>
              <a:t>checks</a:t>
            </a:r>
            <a:r>
              <a:rPr lang="es-ES" sz="2000" dirty="0"/>
              <a:t>=30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s-ES" sz="2000" dirty="0"/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s-ES" sz="20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aphicFrame>
        <p:nvGraphicFramePr>
          <p:cNvPr id="15" name="Table 3">
            <a:extLst>
              <a:ext uri="{FF2B5EF4-FFF2-40B4-BE49-F238E27FC236}">
                <a16:creationId xmlns:a16="http://schemas.microsoft.com/office/drawing/2014/main" id="{8DEE8668-04B2-C563-8368-6F7654D36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685024"/>
              </p:ext>
            </p:extLst>
          </p:nvPr>
        </p:nvGraphicFramePr>
        <p:xfrm>
          <a:off x="6512442" y="2486495"/>
          <a:ext cx="5201024" cy="1072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158">
                  <a:extLst>
                    <a:ext uri="{9D8B030D-6E8A-4147-A177-3AD203B41FA5}">
                      <a16:colId xmlns:a16="http://schemas.microsoft.com/office/drawing/2014/main" val="1405406128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540748940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065574342"/>
                    </a:ext>
                  </a:extLst>
                </a:gridCol>
                <a:gridCol w="1451866">
                  <a:extLst>
                    <a:ext uri="{9D8B030D-6E8A-4147-A177-3AD203B41FA5}">
                      <a16:colId xmlns:a16="http://schemas.microsoft.com/office/drawing/2014/main" val="2796385372"/>
                    </a:ext>
                  </a:extLst>
                </a:gridCol>
              </a:tblGrid>
              <a:tr h="536105">
                <a:tc>
                  <a:txBody>
                    <a:bodyPr/>
                    <a:lstStyle/>
                    <a:p>
                      <a:pPr algn="ctr"/>
                      <a:r>
                        <a:rPr lang="es-ES" sz="2600" noProof="0" dirty="0"/>
                        <a:t>Versión</a:t>
                      </a:r>
                    </a:p>
                  </a:txBody>
                  <a:tcPr marL="99409" marR="99409" marT="49704" marB="49704"/>
                </a:tc>
                <a:tc>
                  <a:txBody>
                    <a:bodyPr/>
                    <a:lstStyle/>
                    <a:p>
                      <a:r>
                        <a:rPr lang="es-ES" sz="2600" noProof="0" dirty="0"/>
                        <a:t>Tiempo</a:t>
                      </a:r>
                    </a:p>
                  </a:txBody>
                  <a:tcPr marL="99409" marR="99409" marT="49704" marB="497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600" noProof="0" dirty="0"/>
                        <a:t>Instr.</a:t>
                      </a:r>
                    </a:p>
                  </a:txBody>
                  <a:tcPr marL="99409" marR="99409" marT="49704" marB="497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600" noProof="0" dirty="0"/>
                        <a:t>Var. res.</a:t>
                      </a:r>
                    </a:p>
                  </a:txBody>
                  <a:tcPr marL="99409" marR="99409" marT="49704" marB="49704"/>
                </a:tc>
                <a:extLst>
                  <a:ext uri="{0D108BD9-81ED-4DB2-BD59-A6C34878D82A}">
                    <a16:rowId xmlns:a16="http://schemas.microsoft.com/office/drawing/2014/main" val="2334194062"/>
                  </a:ext>
                </a:extLst>
              </a:tr>
              <a:tr h="536809">
                <a:tc>
                  <a:txBody>
                    <a:bodyPr/>
                    <a:lstStyle/>
                    <a:p>
                      <a:pPr algn="ctr"/>
                      <a:r>
                        <a:rPr lang="es-ES" sz="2600" noProof="0" dirty="0"/>
                        <a:t>Base</a:t>
                      </a:r>
                    </a:p>
                  </a:txBody>
                  <a:tcPr marL="99409" marR="99409" marT="49704" marB="497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600" noProof="0" dirty="0"/>
                        <a:t>6,7s</a:t>
                      </a:r>
                    </a:p>
                  </a:txBody>
                  <a:tcPr marL="99409" marR="99409" marT="49704" marB="497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600" noProof="0" dirty="0"/>
                        <a:t>116 G</a:t>
                      </a:r>
                    </a:p>
                  </a:txBody>
                  <a:tcPr marL="99409" marR="99409" marT="49704" marB="497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600" noProof="0" dirty="0"/>
                        <a:t>0</a:t>
                      </a:r>
                    </a:p>
                  </a:txBody>
                  <a:tcPr marL="99409" marR="99409" marT="49704" marB="49704"/>
                </a:tc>
                <a:extLst>
                  <a:ext uri="{0D108BD9-81ED-4DB2-BD59-A6C34878D82A}">
                    <a16:rowId xmlns:a16="http://schemas.microsoft.com/office/drawing/2014/main" val="728864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4268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54E66C-E18A-277D-FECB-E9E0002BF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F0FE6-6710-55A1-B14C-4EDC5B30B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2800" dirty="0">
                <a:solidFill>
                  <a:srgbClr val="FFFFFF"/>
                </a:solidFill>
              </a:rPr>
              <a:t>Optimizaciones de la implementación directa</a:t>
            </a:r>
          </a:p>
        </p:txBody>
      </p:sp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794FBEE5-DA62-D689-7778-3048A58512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277324"/>
              </p:ext>
            </p:extLst>
          </p:nvPr>
        </p:nvGraphicFramePr>
        <p:xfrm>
          <a:off x="7382594" y="1928621"/>
          <a:ext cx="425968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5042">
                  <a:extLst>
                    <a:ext uri="{9D8B030D-6E8A-4147-A177-3AD203B41FA5}">
                      <a16:colId xmlns:a16="http://schemas.microsoft.com/office/drawing/2014/main" val="1405406128"/>
                    </a:ext>
                  </a:extLst>
                </a:gridCol>
                <a:gridCol w="996696">
                  <a:extLst>
                    <a:ext uri="{9D8B030D-6E8A-4147-A177-3AD203B41FA5}">
                      <a16:colId xmlns:a16="http://schemas.microsoft.com/office/drawing/2014/main" val="54074894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065574342"/>
                    </a:ext>
                  </a:extLst>
                </a:gridCol>
                <a:gridCol w="1014984">
                  <a:extLst>
                    <a:ext uri="{9D8B030D-6E8A-4147-A177-3AD203B41FA5}">
                      <a16:colId xmlns:a16="http://schemas.microsoft.com/office/drawing/2014/main" val="2796385372"/>
                    </a:ext>
                  </a:extLst>
                </a:gridCol>
              </a:tblGrid>
              <a:tr h="355769">
                <a:tc>
                  <a:txBody>
                    <a:bodyPr/>
                    <a:lstStyle/>
                    <a:p>
                      <a:r>
                        <a:rPr lang="es-ES" noProof="0" dirty="0"/>
                        <a:t>Versión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Instr.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Var. res.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194062"/>
                  </a:ext>
                </a:extLst>
              </a:tr>
              <a:tr h="355769">
                <a:tc>
                  <a:txBody>
                    <a:bodyPr/>
                    <a:lstStyle/>
                    <a:p>
                      <a:r>
                        <a:rPr lang="es-ES" noProof="0" dirty="0"/>
                        <a:t>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6,7s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116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864384"/>
                  </a:ext>
                </a:extLst>
              </a:tr>
            </a:tbl>
          </a:graphicData>
        </a:graphic>
      </p:graphicFrame>
      <p:pic>
        <p:nvPicPr>
          <p:cNvPr id="10" name="Imagen 9">
            <a:extLst>
              <a:ext uri="{FF2B5EF4-FFF2-40B4-BE49-F238E27FC236}">
                <a16:creationId xmlns:a16="http://schemas.microsoft.com/office/drawing/2014/main" id="{D95AF1C4-6B78-8F75-A9F4-447F62FD7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71" y="1782364"/>
            <a:ext cx="3817394" cy="486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09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171FD9-96BC-80EA-2266-17E140DA0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6126C81-0ECC-7371-B5FC-2EB86A1D0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84F397-87FE-2EA0-DEC5-A0C90A1B1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E1DE04-B9A7-BF01-BD11-299D1E384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57C9B1-4277-D271-07CA-D198614BB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35593E-21E9-28BB-7C5F-358818E36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17862-7DDF-0D01-956E-7C322CA09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2800" dirty="0">
                <a:solidFill>
                  <a:srgbClr val="FFFFFF"/>
                </a:solidFill>
              </a:rPr>
              <a:t>Optimizaciones de la implementación directa</a:t>
            </a:r>
          </a:p>
        </p:txBody>
      </p:sp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388D536B-C890-96FC-7670-DA28CD68FB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005819"/>
              </p:ext>
            </p:extLst>
          </p:nvPr>
        </p:nvGraphicFramePr>
        <p:xfrm>
          <a:off x="7382594" y="1928621"/>
          <a:ext cx="425968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5042">
                  <a:extLst>
                    <a:ext uri="{9D8B030D-6E8A-4147-A177-3AD203B41FA5}">
                      <a16:colId xmlns:a16="http://schemas.microsoft.com/office/drawing/2014/main" val="1405406128"/>
                    </a:ext>
                  </a:extLst>
                </a:gridCol>
                <a:gridCol w="996696">
                  <a:extLst>
                    <a:ext uri="{9D8B030D-6E8A-4147-A177-3AD203B41FA5}">
                      <a16:colId xmlns:a16="http://schemas.microsoft.com/office/drawing/2014/main" val="54074894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065574342"/>
                    </a:ext>
                  </a:extLst>
                </a:gridCol>
                <a:gridCol w="1014984">
                  <a:extLst>
                    <a:ext uri="{9D8B030D-6E8A-4147-A177-3AD203B41FA5}">
                      <a16:colId xmlns:a16="http://schemas.microsoft.com/office/drawing/2014/main" val="2796385372"/>
                    </a:ext>
                  </a:extLst>
                </a:gridCol>
              </a:tblGrid>
              <a:tr h="355769">
                <a:tc>
                  <a:txBody>
                    <a:bodyPr/>
                    <a:lstStyle/>
                    <a:p>
                      <a:r>
                        <a:rPr lang="es-ES" noProof="0" dirty="0"/>
                        <a:t>Versión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Instr.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Var. res.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194062"/>
                  </a:ext>
                </a:extLst>
              </a:tr>
              <a:tr h="355769">
                <a:tc>
                  <a:txBody>
                    <a:bodyPr/>
                    <a:lstStyle/>
                    <a:p>
                      <a:r>
                        <a:rPr lang="es-ES" noProof="0" dirty="0"/>
                        <a:t>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6,7s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116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864384"/>
                  </a:ext>
                </a:extLst>
              </a:tr>
            </a:tbl>
          </a:graphicData>
        </a:graphic>
      </p:graphicFrame>
      <p:pic>
        <p:nvPicPr>
          <p:cNvPr id="10" name="Imagen 9">
            <a:extLst>
              <a:ext uri="{FF2B5EF4-FFF2-40B4-BE49-F238E27FC236}">
                <a16:creationId xmlns:a16="http://schemas.microsoft.com/office/drawing/2014/main" id="{03430619-D67B-6D8E-9DB1-43111CF9F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71" y="1782364"/>
            <a:ext cx="3817394" cy="486971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0C35BAF-A325-23BF-7925-0E45C26552F9}"/>
              </a:ext>
            </a:extLst>
          </p:cNvPr>
          <p:cNvSpPr txBox="1"/>
          <p:nvPr/>
        </p:nvSpPr>
        <p:spPr>
          <a:xfrm>
            <a:off x="5636481" y="3082528"/>
            <a:ext cx="3596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 dirty="0">
                <a:solidFill>
                  <a:srgbClr val="FF0000"/>
                </a:solidFill>
              </a:rPr>
              <a:t>No SIMD</a:t>
            </a:r>
          </a:p>
        </p:txBody>
      </p:sp>
    </p:spTree>
    <p:extLst>
      <p:ext uri="{BB962C8B-B14F-4D97-AF65-F5344CB8AC3E}">
        <p14:creationId xmlns:p14="http://schemas.microsoft.com/office/powerpoint/2010/main" val="1049980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D24B44-A8B3-9DE4-D58D-516E39043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C9E495C-8813-EF98-956D-293679CC1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895471-9DFE-EE39-75DF-CC7AE39D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20B739-6E7C-FE19-5102-60416A1D01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A9C40-A0FA-91AE-61F1-7E0215F99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29E3A8-276E-BB13-3336-3466E6612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139564-5B66-DBA9-AFB3-A9869C98C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2800" dirty="0">
                <a:solidFill>
                  <a:srgbClr val="FFFFFF"/>
                </a:solidFill>
              </a:rPr>
              <a:t>Optimizaciones de la implementación directa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CF3CDE1-D779-DBC5-55B8-3DBB49C68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71" y="1782364"/>
            <a:ext cx="3817394" cy="486971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146491B-FD26-E4CC-A010-215B7A005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481" y="4302192"/>
            <a:ext cx="4984750" cy="336050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0615F305-05E4-78D8-94A4-948B2478BB7F}"/>
              </a:ext>
            </a:extLst>
          </p:cNvPr>
          <p:cNvCxnSpPr>
            <a:cxnSpLocks/>
          </p:cNvCxnSpPr>
          <p:nvPr/>
        </p:nvCxnSpPr>
        <p:spPr>
          <a:xfrm flipV="1">
            <a:off x="3948113" y="4472940"/>
            <a:ext cx="1522412" cy="9151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3">
            <a:extLst>
              <a:ext uri="{FF2B5EF4-FFF2-40B4-BE49-F238E27FC236}">
                <a16:creationId xmlns:a16="http://schemas.microsoft.com/office/drawing/2014/main" id="{794FBEE5-DA62-D689-7778-3048A58512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258360"/>
              </p:ext>
            </p:extLst>
          </p:nvPr>
        </p:nvGraphicFramePr>
        <p:xfrm>
          <a:off x="7382594" y="1928621"/>
          <a:ext cx="425968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5042">
                  <a:extLst>
                    <a:ext uri="{9D8B030D-6E8A-4147-A177-3AD203B41FA5}">
                      <a16:colId xmlns:a16="http://schemas.microsoft.com/office/drawing/2014/main" val="1405406128"/>
                    </a:ext>
                  </a:extLst>
                </a:gridCol>
                <a:gridCol w="996696">
                  <a:extLst>
                    <a:ext uri="{9D8B030D-6E8A-4147-A177-3AD203B41FA5}">
                      <a16:colId xmlns:a16="http://schemas.microsoft.com/office/drawing/2014/main" val="54074894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065574342"/>
                    </a:ext>
                  </a:extLst>
                </a:gridCol>
                <a:gridCol w="1014984">
                  <a:extLst>
                    <a:ext uri="{9D8B030D-6E8A-4147-A177-3AD203B41FA5}">
                      <a16:colId xmlns:a16="http://schemas.microsoft.com/office/drawing/2014/main" val="2796385372"/>
                    </a:ext>
                  </a:extLst>
                </a:gridCol>
              </a:tblGrid>
              <a:tr h="355769">
                <a:tc>
                  <a:txBody>
                    <a:bodyPr/>
                    <a:lstStyle/>
                    <a:p>
                      <a:r>
                        <a:rPr lang="es-ES" noProof="0" dirty="0"/>
                        <a:t>Versión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Instr.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Var. res.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194062"/>
                  </a:ext>
                </a:extLst>
              </a:tr>
              <a:tr h="355769">
                <a:tc>
                  <a:txBody>
                    <a:bodyPr/>
                    <a:lstStyle/>
                    <a:p>
                      <a:r>
                        <a:rPr lang="es-ES" noProof="0" dirty="0"/>
                        <a:t>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6,7s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116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864384"/>
                  </a:ext>
                </a:extLst>
              </a:tr>
            </a:tbl>
          </a:graphicData>
        </a:graphic>
      </p:graphicFrame>
      <p:sp>
        <p:nvSpPr>
          <p:cNvPr id="26" name="CuadroTexto 25">
            <a:extLst>
              <a:ext uri="{FF2B5EF4-FFF2-40B4-BE49-F238E27FC236}">
                <a16:creationId xmlns:a16="http://schemas.microsoft.com/office/drawing/2014/main" id="{FC07FB28-DE4D-BEC8-0189-4D06AB4F5A0E}"/>
              </a:ext>
            </a:extLst>
          </p:cNvPr>
          <p:cNvSpPr txBox="1"/>
          <p:nvPr/>
        </p:nvSpPr>
        <p:spPr>
          <a:xfrm>
            <a:off x="5636481" y="3082528"/>
            <a:ext cx="3596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 dirty="0">
                <a:solidFill>
                  <a:srgbClr val="FF0000"/>
                </a:solidFill>
              </a:rPr>
              <a:t>No SIMD</a:t>
            </a:r>
          </a:p>
        </p:txBody>
      </p:sp>
    </p:spTree>
    <p:extLst>
      <p:ext uri="{BB962C8B-B14F-4D97-AF65-F5344CB8AC3E}">
        <p14:creationId xmlns:p14="http://schemas.microsoft.com/office/powerpoint/2010/main" val="2738712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D355DC-828C-5C63-AD4A-3F8BBF64F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9F8E741-5441-6CF7-9C81-FE1CDA7B2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F4C27A-EA33-3644-A3B1-ABBDA2F48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A03C4E-1D05-503D-7E0D-76CED06E3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39D2D8-80DF-DDE1-F0E1-0FE4DD989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A42EAF-CC62-31E7-3AFC-8EF57B69D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7005A7-A121-E9F1-FED8-36E2656B6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2800" dirty="0">
                <a:solidFill>
                  <a:srgbClr val="FFFFFF"/>
                </a:solidFill>
              </a:rPr>
              <a:t>Optimizaciones de la implementación directa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67FB9CD-8D09-8C25-8E7E-E7367BD80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71" y="1782364"/>
            <a:ext cx="3817394" cy="486971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2445668-8B70-E512-A694-2F342D4B0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481" y="4302192"/>
            <a:ext cx="4984750" cy="336050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C8DDA12F-B1F1-35BB-1F46-031B1F2E431D}"/>
              </a:ext>
            </a:extLst>
          </p:cNvPr>
          <p:cNvCxnSpPr>
            <a:cxnSpLocks/>
          </p:cNvCxnSpPr>
          <p:nvPr/>
        </p:nvCxnSpPr>
        <p:spPr>
          <a:xfrm flipV="1">
            <a:off x="3948113" y="4472940"/>
            <a:ext cx="1522412" cy="9151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3">
            <a:extLst>
              <a:ext uri="{FF2B5EF4-FFF2-40B4-BE49-F238E27FC236}">
                <a16:creationId xmlns:a16="http://schemas.microsoft.com/office/drawing/2014/main" id="{67B67D92-BB57-63B0-C421-D88C835CC9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115789"/>
              </p:ext>
            </p:extLst>
          </p:nvPr>
        </p:nvGraphicFramePr>
        <p:xfrm>
          <a:off x="7382594" y="1928621"/>
          <a:ext cx="425968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5042">
                  <a:extLst>
                    <a:ext uri="{9D8B030D-6E8A-4147-A177-3AD203B41FA5}">
                      <a16:colId xmlns:a16="http://schemas.microsoft.com/office/drawing/2014/main" val="1405406128"/>
                    </a:ext>
                  </a:extLst>
                </a:gridCol>
                <a:gridCol w="996696">
                  <a:extLst>
                    <a:ext uri="{9D8B030D-6E8A-4147-A177-3AD203B41FA5}">
                      <a16:colId xmlns:a16="http://schemas.microsoft.com/office/drawing/2014/main" val="54074894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065574342"/>
                    </a:ext>
                  </a:extLst>
                </a:gridCol>
                <a:gridCol w="1014984">
                  <a:extLst>
                    <a:ext uri="{9D8B030D-6E8A-4147-A177-3AD203B41FA5}">
                      <a16:colId xmlns:a16="http://schemas.microsoft.com/office/drawing/2014/main" val="2796385372"/>
                    </a:ext>
                  </a:extLst>
                </a:gridCol>
              </a:tblGrid>
              <a:tr h="355769">
                <a:tc>
                  <a:txBody>
                    <a:bodyPr/>
                    <a:lstStyle/>
                    <a:p>
                      <a:r>
                        <a:rPr lang="es-ES" noProof="0" dirty="0"/>
                        <a:t>Versión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Instr.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Var. res.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194062"/>
                  </a:ext>
                </a:extLst>
              </a:tr>
              <a:tr h="355769">
                <a:tc>
                  <a:txBody>
                    <a:bodyPr/>
                    <a:lstStyle/>
                    <a:p>
                      <a:r>
                        <a:rPr lang="es-ES" noProof="0" dirty="0"/>
                        <a:t>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6,7s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116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864384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82FAFD24-0431-EBE8-A8CE-9E090E753699}"/>
              </a:ext>
            </a:extLst>
          </p:cNvPr>
          <p:cNvSpPr txBox="1"/>
          <p:nvPr/>
        </p:nvSpPr>
        <p:spPr>
          <a:xfrm>
            <a:off x="3825823" y="5722590"/>
            <a:ext cx="606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FF0000"/>
                </a:solidFill>
              </a:rPr>
              <a:t>??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FB313B2-5100-45E2-D98C-3D5FB7568ADC}"/>
              </a:ext>
            </a:extLst>
          </p:cNvPr>
          <p:cNvSpPr txBox="1"/>
          <p:nvPr/>
        </p:nvSpPr>
        <p:spPr>
          <a:xfrm>
            <a:off x="5636481" y="3082528"/>
            <a:ext cx="3596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 dirty="0">
                <a:solidFill>
                  <a:srgbClr val="FF0000"/>
                </a:solidFill>
              </a:rPr>
              <a:t>No SIMD</a:t>
            </a:r>
          </a:p>
        </p:txBody>
      </p:sp>
    </p:spTree>
    <p:extLst>
      <p:ext uri="{BB962C8B-B14F-4D97-AF65-F5344CB8AC3E}">
        <p14:creationId xmlns:p14="http://schemas.microsoft.com/office/powerpoint/2010/main" val="2467289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F8AE5D-60DD-08D2-5334-8B7B60FDF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99C6169-D48D-4A63-7B95-EB3D817ED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3DC573-1D33-727D-FAC7-A3720D8B6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15DCF6-FF12-8C83-AD8A-7DC3EC12F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E5F0C7-2B16-3835-41AA-2A4451FD4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9AB783-E830-EA9C-4AA9-9231FC2C0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A26A17-11B6-B859-CBEB-706318745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2800" dirty="0">
                <a:solidFill>
                  <a:srgbClr val="FFFFFF"/>
                </a:solidFill>
              </a:rPr>
              <a:t>Optimizaciones de la implementación directa</a:t>
            </a: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B4CED55B-7915-5282-B560-FA4BBDC577E3}"/>
              </a:ext>
            </a:extLst>
          </p:cNvPr>
          <p:cNvGrpSpPr/>
          <p:nvPr/>
        </p:nvGrpSpPr>
        <p:grpSpPr>
          <a:xfrm>
            <a:off x="699714" y="2351855"/>
            <a:ext cx="6421554" cy="3941874"/>
            <a:chOff x="776196" y="1856555"/>
            <a:chExt cx="6421554" cy="3941874"/>
          </a:xfrm>
        </p:grpSpPr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8AF06B2B-3B19-705C-AAF1-21588FE82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196" y="2595822"/>
              <a:ext cx="6421554" cy="3202607"/>
            </a:xfrm>
            <a:prstGeom prst="rect">
              <a:avLst/>
            </a:prstGeom>
          </p:spPr>
        </p:pic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88724A7B-AD95-8228-6A0A-E20A7B4E2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196" y="2171131"/>
              <a:ext cx="2876951" cy="228632"/>
            </a:xfrm>
            <a:prstGeom prst="rect">
              <a:avLst/>
            </a:prstGeom>
          </p:spPr>
        </p:pic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8128633C-7684-6DD7-828D-820970EA4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6197" y="1856555"/>
              <a:ext cx="1909853" cy="265804"/>
            </a:xfrm>
            <a:prstGeom prst="rect">
              <a:avLst/>
            </a:prstGeom>
          </p:spPr>
        </p:pic>
      </p:grpSp>
      <p:graphicFrame>
        <p:nvGraphicFramePr>
          <p:cNvPr id="29" name="Table 3">
            <a:extLst>
              <a:ext uri="{FF2B5EF4-FFF2-40B4-BE49-F238E27FC236}">
                <a16:creationId xmlns:a16="http://schemas.microsoft.com/office/drawing/2014/main" id="{BFC4BD2E-51AA-CF11-C2BA-80441ACA38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327435"/>
              </p:ext>
            </p:extLst>
          </p:nvPr>
        </p:nvGraphicFramePr>
        <p:xfrm>
          <a:off x="7382594" y="1928621"/>
          <a:ext cx="425968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5042">
                  <a:extLst>
                    <a:ext uri="{9D8B030D-6E8A-4147-A177-3AD203B41FA5}">
                      <a16:colId xmlns:a16="http://schemas.microsoft.com/office/drawing/2014/main" val="1405406128"/>
                    </a:ext>
                  </a:extLst>
                </a:gridCol>
                <a:gridCol w="996696">
                  <a:extLst>
                    <a:ext uri="{9D8B030D-6E8A-4147-A177-3AD203B41FA5}">
                      <a16:colId xmlns:a16="http://schemas.microsoft.com/office/drawing/2014/main" val="54074894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065574342"/>
                    </a:ext>
                  </a:extLst>
                </a:gridCol>
                <a:gridCol w="1014984">
                  <a:extLst>
                    <a:ext uri="{9D8B030D-6E8A-4147-A177-3AD203B41FA5}">
                      <a16:colId xmlns:a16="http://schemas.microsoft.com/office/drawing/2014/main" val="2796385372"/>
                    </a:ext>
                  </a:extLst>
                </a:gridCol>
              </a:tblGrid>
              <a:tr h="355769">
                <a:tc>
                  <a:txBody>
                    <a:bodyPr/>
                    <a:lstStyle/>
                    <a:p>
                      <a:r>
                        <a:rPr lang="es-ES" noProof="0" dirty="0"/>
                        <a:t>Versión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Instr.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Var. res.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194062"/>
                  </a:ext>
                </a:extLst>
              </a:tr>
              <a:tr h="355769">
                <a:tc>
                  <a:txBody>
                    <a:bodyPr/>
                    <a:lstStyle/>
                    <a:p>
                      <a:r>
                        <a:rPr lang="es-ES" noProof="0" dirty="0"/>
                        <a:t>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6,7s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116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864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3556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D09580-4C67-6BCB-19FB-3300FE542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92D673C-535B-C78B-407D-FE5288802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375731-4517-BF52-C1C9-DA28DEE7D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D7907F-6257-B699-9F60-BBB22FBE3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A3102A-A724-0019-E98A-7159F1833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F4D7A0-8EBE-5B28-15DD-CAB13CDA6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18C499-0D5E-71A4-A69C-37866CFC0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2800" dirty="0">
                <a:solidFill>
                  <a:srgbClr val="FFFFFF"/>
                </a:solidFill>
              </a:rPr>
              <a:t>Optimizaciones de la implementación directa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83D413C-68B1-09B1-E79B-DBE56AD68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14" y="3128234"/>
            <a:ext cx="6421554" cy="320260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306C9BA-EDD2-10E2-4998-305A6319C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14" y="2703543"/>
            <a:ext cx="2876951" cy="22863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795C481-3750-7608-006E-03D314E5B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714" y="2708306"/>
            <a:ext cx="2934109" cy="21910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D82FC15-34F9-C9AA-A4D9-A088FEB33E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715" y="3132997"/>
            <a:ext cx="6383008" cy="312203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F6E20314-EAE5-11E8-4CF6-CBCC1D87C9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715" y="2388967"/>
            <a:ext cx="1909853" cy="265804"/>
          </a:xfrm>
          <a:prstGeom prst="rect">
            <a:avLst/>
          </a:prstGeom>
        </p:spPr>
      </p:pic>
      <p:graphicFrame>
        <p:nvGraphicFramePr>
          <p:cNvPr id="22" name="Table 3">
            <a:extLst>
              <a:ext uri="{FF2B5EF4-FFF2-40B4-BE49-F238E27FC236}">
                <a16:creationId xmlns:a16="http://schemas.microsoft.com/office/drawing/2014/main" id="{32631166-6B55-1F4F-A819-DCDD5F36D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768645"/>
              </p:ext>
            </p:extLst>
          </p:nvPr>
        </p:nvGraphicFramePr>
        <p:xfrm>
          <a:off x="7382594" y="1928621"/>
          <a:ext cx="4259682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5042">
                  <a:extLst>
                    <a:ext uri="{9D8B030D-6E8A-4147-A177-3AD203B41FA5}">
                      <a16:colId xmlns:a16="http://schemas.microsoft.com/office/drawing/2014/main" val="1405406128"/>
                    </a:ext>
                  </a:extLst>
                </a:gridCol>
                <a:gridCol w="996696">
                  <a:extLst>
                    <a:ext uri="{9D8B030D-6E8A-4147-A177-3AD203B41FA5}">
                      <a16:colId xmlns:a16="http://schemas.microsoft.com/office/drawing/2014/main" val="54074894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065574342"/>
                    </a:ext>
                  </a:extLst>
                </a:gridCol>
                <a:gridCol w="1014984">
                  <a:extLst>
                    <a:ext uri="{9D8B030D-6E8A-4147-A177-3AD203B41FA5}">
                      <a16:colId xmlns:a16="http://schemas.microsoft.com/office/drawing/2014/main" val="2796385372"/>
                    </a:ext>
                  </a:extLst>
                </a:gridCol>
              </a:tblGrid>
              <a:tr h="355769">
                <a:tc>
                  <a:txBody>
                    <a:bodyPr/>
                    <a:lstStyle/>
                    <a:p>
                      <a:r>
                        <a:rPr lang="es-ES" noProof="0" dirty="0"/>
                        <a:t>Versión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Instr.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Var. res.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194062"/>
                  </a:ext>
                </a:extLst>
              </a:tr>
              <a:tr h="355769">
                <a:tc>
                  <a:txBody>
                    <a:bodyPr/>
                    <a:lstStyle/>
                    <a:p>
                      <a:r>
                        <a:rPr lang="es-ES" noProof="0" dirty="0"/>
                        <a:t>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6,7s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116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864384"/>
                  </a:ext>
                </a:extLst>
              </a:tr>
              <a:tr h="355769">
                <a:tc>
                  <a:txBody>
                    <a:bodyPr/>
                    <a:lstStyle/>
                    <a:p>
                      <a:r>
                        <a:rPr lang="es-ES" noProof="0" dirty="0"/>
                        <a:t>No </a:t>
                      </a:r>
                      <a:r>
                        <a:rPr lang="es-ES" noProof="0" dirty="0" err="1"/>
                        <a:t>converts</a:t>
                      </a:r>
                      <a:endParaRPr lang="es-E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6,35s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112G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337278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F2348E55-0333-2AA9-944A-709FB00E4931}"/>
              </a:ext>
            </a:extLst>
          </p:cNvPr>
          <p:cNvSpPr/>
          <p:nvPr/>
        </p:nvSpPr>
        <p:spPr>
          <a:xfrm>
            <a:off x="3078480" y="2699784"/>
            <a:ext cx="555343" cy="227628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691E0B9-2F88-2674-933B-77DD8DADC030}"/>
              </a:ext>
            </a:extLst>
          </p:cNvPr>
          <p:cNvSpPr/>
          <p:nvPr/>
        </p:nvSpPr>
        <p:spPr>
          <a:xfrm>
            <a:off x="6523990" y="4700269"/>
            <a:ext cx="410858" cy="187531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F38AE6B-4159-59E7-E67A-787EE2E12494}"/>
              </a:ext>
            </a:extLst>
          </p:cNvPr>
          <p:cNvSpPr/>
          <p:nvPr/>
        </p:nvSpPr>
        <p:spPr>
          <a:xfrm>
            <a:off x="5733415" y="4887800"/>
            <a:ext cx="410858" cy="187531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2372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30456B-ABCB-C0B7-9764-D33BE4A19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8BAFD7-C458-BA8A-5CD1-7EE1973A7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Optimizaciones de la implementación directa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706C308C-4A47-B231-E05D-6334296A0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13" y="1855369"/>
            <a:ext cx="3443662" cy="4476762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7F736569-1C09-7039-9434-30E419F9D4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90" t="46746" b="35023"/>
          <a:stretch/>
        </p:blipFill>
        <p:spPr>
          <a:xfrm>
            <a:off x="5374431" y="4301412"/>
            <a:ext cx="6166639" cy="569168"/>
          </a:xfrm>
          <a:prstGeom prst="rect">
            <a:avLst/>
          </a:prstGeom>
        </p:spPr>
      </p:pic>
      <p:sp>
        <p:nvSpPr>
          <p:cNvPr id="29" name="Rectángulo 28">
            <a:extLst>
              <a:ext uri="{FF2B5EF4-FFF2-40B4-BE49-F238E27FC236}">
                <a16:creationId xmlns:a16="http://schemas.microsoft.com/office/drawing/2014/main" id="{77BFD565-F072-F1EF-2886-3EDA6D3C4FCB}"/>
              </a:ext>
            </a:extLst>
          </p:cNvPr>
          <p:cNvSpPr/>
          <p:nvPr/>
        </p:nvSpPr>
        <p:spPr>
          <a:xfrm>
            <a:off x="1248464" y="5553076"/>
            <a:ext cx="2467389" cy="293668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41FEA120-6310-BA3A-4B52-87452531344A}"/>
              </a:ext>
            </a:extLst>
          </p:cNvPr>
          <p:cNvSpPr/>
          <p:nvPr/>
        </p:nvSpPr>
        <p:spPr>
          <a:xfrm>
            <a:off x="5478780" y="4373880"/>
            <a:ext cx="6062290" cy="441960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121DA56E-1FCE-BA49-48BE-87EB0C560A25}"/>
                  </a:ext>
                </a:extLst>
              </p:cNvPr>
              <p:cNvSpPr txBox="1"/>
              <p:nvPr/>
            </p:nvSpPr>
            <p:spPr>
              <a:xfrm>
                <a:off x="6865170" y="5332736"/>
                <a:ext cx="3185160" cy="372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1.5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0,5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∗ </m:t>
                      </m:r>
                      <m:rad>
                        <m:radPr>
                          <m:degHide m:val="on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121DA56E-1FCE-BA49-48BE-87EB0C560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5170" y="5332736"/>
                <a:ext cx="3185160" cy="3724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" name="Table 3">
            <a:extLst>
              <a:ext uri="{FF2B5EF4-FFF2-40B4-BE49-F238E27FC236}">
                <a16:creationId xmlns:a16="http://schemas.microsoft.com/office/drawing/2014/main" id="{D7097567-8072-BFEF-1C8A-CDB2B5181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054433"/>
              </p:ext>
            </p:extLst>
          </p:nvPr>
        </p:nvGraphicFramePr>
        <p:xfrm>
          <a:off x="7382594" y="1928621"/>
          <a:ext cx="4259682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5042">
                  <a:extLst>
                    <a:ext uri="{9D8B030D-6E8A-4147-A177-3AD203B41FA5}">
                      <a16:colId xmlns:a16="http://schemas.microsoft.com/office/drawing/2014/main" val="1405406128"/>
                    </a:ext>
                  </a:extLst>
                </a:gridCol>
                <a:gridCol w="996696">
                  <a:extLst>
                    <a:ext uri="{9D8B030D-6E8A-4147-A177-3AD203B41FA5}">
                      <a16:colId xmlns:a16="http://schemas.microsoft.com/office/drawing/2014/main" val="54074894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065574342"/>
                    </a:ext>
                  </a:extLst>
                </a:gridCol>
                <a:gridCol w="1014984">
                  <a:extLst>
                    <a:ext uri="{9D8B030D-6E8A-4147-A177-3AD203B41FA5}">
                      <a16:colId xmlns:a16="http://schemas.microsoft.com/office/drawing/2014/main" val="2796385372"/>
                    </a:ext>
                  </a:extLst>
                </a:gridCol>
              </a:tblGrid>
              <a:tr h="355769">
                <a:tc>
                  <a:txBody>
                    <a:bodyPr/>
                    <a:lstStyle/>
                    <a:p>
                      <a:r>
                        <a:rPr lang="es-ES" noProof="0" dirty="0"/>
                        <a:t>Versión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Instr.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Var. res.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194062"/>
                  </a:ext>
                </a:extLst>
              </a:tr>
              <a:tr h="355769">
                <a:tc>
                  <a:txBody>
                    <a:bodyPr/>
                    <a:lstStyle/>
                    <a:p>
                      <a:r>
                        <a:rPr lang="es-ES" noProof="0" dirty="0"/>
                        <a:t>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6,7s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116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864384"/>
                  </a:ext>
                </a:extLst>
              </a:tr>
              <a:tr h="355769">
                <a:tc>
                  <a:txBody>
                    <a:bodyPr/>
                    <a:lstStyle/>
                    <a:p>
                      <a:r>
                        <a:rPr lang="es-ES" noProof="0" dirty="0"/>
                        <a:t>No </a:t>
                      </a:r>
                      <a:r>
                        <a:rPr lang="es-ES" noProof="0" dirty="0" err="1"/>
                        <a:t>converts</a:t>
                      </a:r>
                      <a:endParaRPr lang="es-E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6,35s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112G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337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1588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A4F467-BB3B-BA23-EFDE-EEE101F72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0A8D85-B182-B2B0-5B8C-62565CFFE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Optimizaciones de la implementación directa</a:t>
            </a:r>
          </a:p>
        </p:txBody>
      </p:sp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351A2AC0-70C3-2AF8-771C-5EA1210C9C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478749"/>
              </p:ext>
            </p:extLst>
          </p:nvPr>
        </p:nvGraphicFramePr>
        <p:xfrm>
          <a:off x="7382594" y="1928621"/>
          <a:ext cx="4259682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5042">
                  <a:extLst>
                    <a:ext uri="{9D8B030D-6E8A-4147-A177-3AD203B41FA5}">
                      <a16:colId xmlns:a16="http://schemas.microsoft.com/office/drawing/2014/main" val="1405406128"/>
                    </a:ext>
                  </a:extLst>
                </a:gridCol>
                <a:gridCol w="996696">
                  <a:extLst>
                    <a:ext uri="{9D8B030D-6E8A-4147-A177-3AD203B41FA5}">
                      <a16:colId xmlns:a16="http://schemas.microsoft.com/office/drawing/2014/main" val="54074894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065574342"/>
                    </a:ext>
                  </a:extLst>
                </a:gridCol>
                <a:gridCol w="1014984">
                  <a:extLst>
                    <a:ext uri="{9D8B030D-6E8A-4147-A177-3AD203B41FA5}">
                      <a16:colId xmlns:a16="http://schemas.microsoft.com/office/drawing/2014/main" val="2796385372"/>
                    </a:ext>
                  </a:extLst>
                </a:gridCol>
              </a:tblGrid>
              <a:tr h="355769">
                <a:tc>
                  <a:txBody>
                    <a:bodyPr/>
                    <a:lstStyle/>
                    <a:p>
                      <a:r>
                        <a:rPr lang="es-ES" noProof="0" dirty="0"/>
                        <a:t>Versión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Instr.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Var. res.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194062"/>
                  </a:ext>
                </a:extLst>
              </a:tr>
              <a:tr h="355769">
                <a:tc>
                  <a:txBody>
                    <a:bodyPr/>
                    <a:lstStyle/>
                    <a:p>
                      <a:r>
                        <a:rPr lang="es-ES" noProof="0" dirty="0"/>
                        <a:t>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6,7s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116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864384"/>
                  </a:ext>
                </a:extLst>
              </a:tr>
              <a:tr h="355769">
                <a:tc>
                  <a:txBody>
                    <a:bodyPr/>
                    <a:lstStyle/>
                    <a:p>
                      <a:r>
                        <a:rPr lang="es-ES" noProof="0" dirty="0"/>
                        <a:t>No </a:t>
                      </a:r>
                      <a:r>
                        <a:rPr lang="es-ES" noProof="0" dirty="0" err="1"/>
                        <a:t>converts</a:t>
                      </a:r>
                      <a:endParaRPr lang="es-E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6,35s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112G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337278"/>
                  </a:ext>
                </a:extLst>
              </a:tr>
            </a:tbl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630B1F71-5A85-BA1A-E919-AB38395A3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30" y="2066693"/>
            <a:ext cx="5937340" cy="3791182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AF5F859E-3636-56C7-CB6D-393D2699190D}"/>
              </a:ext>
            </a:extLst>
          </p:cNvPr>
          <p:cNvSpPr/>
          <p:nvPr/>
        </p:nvSpPr>
        <p:spPr>
          <a:xfrm>
            <a:off x="1940049" y="4146251"/>
            <a:ext cx="999928" cy="226307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05299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E11EE7-96B5-AE97-38D0-C72B7DA96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s-ES" sz="3400" dirty="0">
                <a:solidFill>
                  <a:srgbClr val="FFFFFF"/>
                </a:solidFill>
              </a:rPr>
              <a:t>Índice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8299C0A-9849-DD5B-7566-7E5995563CAA}"/>
              </a:ext>
            </a:extLst>
          </p:cNvPr>
          <p:cNvSpPr txBox="1"/>
          <p:nvPr/>
        </p:nvSpPr>
        <p:spPr>
          <a:xfrm>
            <a:off x="976310" y="2085975"/>
            <a:ext cx="102203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sz="2400" dirty="0"/>
              <a:t>El problema de los N cuerpos</a:t>
            </a:r>
          </a:p>
          <a:p>
            <a:pPr marL="342900" indent="-342900">
              <a:buAutoNum type="arabicPeriod"/>
            </a:pPr>
            <a:r>
              <a:rPr lang="es-ES" sz="2400" dirty="0"/>
              <a:t>Simulaciones de N cuerpos</a:t>
            </a:r>
          </a:p>
          <a:p>
            <a:pPr marL="342900" indent="-342900">
              <a:buAutoNum type="arabicPeriod"/>
            </a:pPr>
            <a:r>
              <a:rPr lang="es-ES" sz="2400" dirty="0"/>
              <a:t>Algoritmo directo</a:t>
            </a:r>
          </a:p>
          <a:p>
            <a:pPr marL="800100" lvl="1" indent="-342900">
              <a:buAutoNum type="arabicPeriod"/>
            </a:pPr>
            <a:r>
              <a:rPr lang="es-ES" sz="2400" dirty="0"/>
              <a:t>Optimizaciones</a:t>
            </a:r>
          </a:p>
          <a:p>
            <a:pPr marL="800100" lvl="1" indent="-342900">
              <a:buAutoNum type="arabicPeriod"/>
            </a:pPr>
            <a:r>
              <a:rPr lang="es-ES" sz="2400" dirty="0"/>
              <a:t>Tabla de </a:t>
            </a:r>
            <a:r>
              <a:rPr lang="es-ES" sz="2400" dirty="0" err="1"/>
              <a:t>Speedups</a:t>
            </a:r>
            <a:endParaRPr lang="es-ES" sz="2400" dirty="0"/>
          </a:p>
          <a:p>
            <a:pPr marL="342900" indent="-342900">
              <a:buAutoNum type="arabicPeriod"/>
            </a:pPr>
            <a:r>
              <a:rPr lang="es-ES" sz="2400" dirty="0"/>
              <a:t>Algoritmo de Barnes-Hut</a:t>
            </a:r>
          </a:p>
          <a:p>
            <a:pPr marL="800100" lvl="1" indent="-342900">
              <a:buAutoNum type="arabicPeriod"/>
            </a:pPr>
            <a:r>
              <a:rPr lang="es-ES" sz="2400" dirty="0"/>
              <a:t>Optimizaciones</a:t>
            </a:r>
          </a:p>
          <a:p>
            <a:pPr marL="800100" lvl="1" indent="-342900">
              <a:buFontTx/>
              <a:buAutoNum type="arabicPeriod"/>
            </a:pPr>
            <a:r>
              <a:rPr lang="es-ES" sz="2400" dirty="0"/>
              <a:t>Tabla de </a:t>
            </a:r>
            <a:r>
              <a:rPr lang="es-ES" sz="2400" dirty="0" err="1"/>
              <a:t>Speedups</a:t>
            </a:r>
            <a:endParaRPr lang="es-ES" sz="2400" dirty="0"/>
          </a:p>
          <a:p>
            <a:pPr marL="342900" indent="-342900">
              <a:buAutoNum type="arabicPeriod"/>
            </a:pPr>
            <a:r>
              <a:rPr lang="es-ES" sz="2400" dirty="0"/>
              <a:t>Puntos que mejorar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3041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0E8C02-72FD-9FFF-7EE6-3584BAA6C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105F3-B2D1-1BA0-8484-79122868F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Optimizaciones de la implementación directa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CF73F4F-5B97-494F-5AA0-4E8973B16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97" y="2600585"/>
            <a:ext cx="6383008" cy="3122035"/>
          </a:xfrm>
          <a:prstGeom prst="rect">
            <a:avLst/>
          </a:prstGeom>
        </p:spPr>
      </p:pic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B5BC00A6-8DEE-F50A-F230-C358C08872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698826"/>
              </p:ext>
            </p:extLst>
          </p:nvPr>
        </p:nvGraphicFramePr>
        <p:xfrm>
          <a:off x="7382594" y="1928621"/>
          <a:ext cx="4259682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5042">
                  <a:extLst>
                    <a:ext uri="{9D8B030D-6E8A-4147-A177-3AD203B41FA5}">
                      <a16:colId xmlns:a16="http://schemas.microsoft.com/office/drawing/2014/main" val="1405406128"/>
                    </a:ext>
                  </a:extLst>
                </a:gridCol>
                <a:gridCol w="996696">
                  <a:extLst>
                    <a:ext uri="{9D8B030D-6E8A-4147-A177-3AD203B41FA5}">
                      <a16:colId xmlns:a16="http://schemas.microsoft.com/office/drawing/2014/main" val="54074894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065574342"/>
                    </a:ext>
                  </a:extLst>
                </a:gridCol>
                <a:gridCol w="1014984">
                  <a:extLst>
                    <a:ext uri="{9D8B030D-6E8A-4147-A177-3AD203B41FA5}">
                      <a16:colId xmlns:a16="http://schemas.microsoft.com/office/drawing/2014/main" val="2796385372"/>
                    </a:ext>
                  </a:extLst>
                </a:gridCol>
              </a:tblGrid>
              <a:tr h="355769">
                <a:tc>
                  <a:txBody>
                    <a:bodyPr/>
                    <a:lstStyle/>
                    <a:p>
                      <a:r>
                        <a:rPr lang="es-ES" noProof="0" dirty="0"/>
                        <a:t>Versión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Instr.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Var. res.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194062"/>
                  </a:ext>
                </a:extLst>
              </a:tr>
              <a:tr h="355769">
                <a:tc>
                  <a:txBody>
                    <a:bodyPr/>
                    <a:lstStyle/>
                    <a:p>
                      <a:r>
                        <a:rPr lang="es-ES" noProof="0" dirty="0"/>
                        <a:t>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6,7s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116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864384"/>
                  </a:ext>
                </a:extLst>
              </a:tr>
              <a:tr h="355769">
                <a:tc>
                  <a:txBody>
                    <a:bodyPr/>
                    <a:lstStyle/>
                    <a:p>
                      <a:r>
                        <a:rPr lang="es-ES" noProof="0" dirty="0"/>
                        <a:t>No </a:t>
                      </a:r>
                      <a:r>
                        <a:rPr lang="es-ES" noProof="0" dirty="0" err="1"/>
                        <a:t>converts</a:t>
                      </a:r>
                      <a:endParaRPr lang="es-E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6,35s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112G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337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7637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A52679-8668-E69F-14D4-C73358B24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DA9692-DC9F-E2D4-3340-B63837035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Optimizaciones de la implementación directa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2540D7A-27E3-3D93-4FCC-335ECFBB3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97" y="2600585"/>
            <a:ext cx="6383008" cy="3122035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AD6E7DFC-7698-FF89-4B5E-C2569F369BD7}"/>
              </a:ext>
            </a:extLst>
          </p:cNvPr>
          <p:cNvSpPr/>
          <p:nvPr/>
        </p:nvSpPr>
        <p:spPr>
          <a:xfrm>
            <a:off x="1097280" y="3346704"/>
            <a:ext cx="5396826" cy="266059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DBEA15C-35F6-5334-E3C0-B1BE574EDAC5}"/>
              </a:ext>
            </a:extLst>
          </p:cNvPr>
          <p:cNvSpPr/>
          <p:nvPr/>
        </p:nvSpPr>
        <p:spPr>
          <a:xfrm>
            <a:off x="1097280" y="4920399"/>
            <a:ext cx="3398520" cy="215958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aphicFrame>
        <p:nvGraphicFramePr>
          <p:cNvPr id="15" name="Table 3">
            <a:extLst>
              <a:ext uri="{FF2B5EF4-FFF2-40B4-BE49-F238E27FC236}">
                <a16:creationId xmlns:a16="http://schemas.microsoft.com/office/drawing/2014/main" id="{1CE14912-72BA-E5DF-42AF-847C179304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235799"/>
              </p:ext>
            </p:extLst>
          </p:nvPr>
        </p:nvGraphicFramePr>
        <p:xfrm>
          <a:off x="7382594" y="1928621"/>
          <a:ext cx="4259682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5042">
                  <a:extLst>
                    <a:ext uri="{9D8B030D-6E8A-4147-A177-3AD203B41FA5}">
                      <a16:colId xmlns:a16="http://schemas.microsoft.com/office/drawing/2014/main" val="1405406128"/>
                    </a:ext>
                  </a:extLst>
                </a:gridCol>
                <a:gridCol w="996696">
                  <a:extLst>
                    <a:ext uri="{9D8B030D-6E8A-4147-A177-3AD203B41FA5}">
                      <a16:colId xmlns:a16="http://schemas.microsoft.com/office/drawing/2014/main" val="54074894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065574342"/>
                    </a:ext>
                  </a:extLst>
                </a:gridCol>
                <a:gridCol w="1014984">
                  <a:extLst>
                    <a:ext uri="{9D8B030D-6E8A-4147-A177-3AD203B41FA5}">
                      <a16:colId xmlns:a16="http://schemas.microsoft.com/office/drawing/2014/main" val="2796385372"/>
                    </a:ext>
                  </a:extLst>
                </a:gridCol>
              </a:tblGrid>
              <a:tr h="355769">
                <a:tc>
                  <a:txBody>
                    <a:bodyPr/>
                    <a:lstStyle/>
                    <a:p>
                      <a:r>
                        <a:rPr lang="es-ES" noProof="0" dirty="0"/>
                        <a:t>Versión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Instr.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Var. res.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194062"/>
                  </a:ext>
                </a:extLst>
              </a:tr>
              <a:tr h="355769">
                <a:tc>
                  <a:txBody>
                    <a:bodyPr/>
                    <a:lstStyle/>
                    <a:p>
                      <a:r>
                        <a:rPr lang="es-ES" noProof="0" dirty="0"/>
                        <a:t>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6,7s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116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864384"/>
                  </a:ext>
                </a:extLst>
              </a:tr>
              <a:tr h="355769">
                <a:tc>
                  <a:txBody>
                    <a:bodyPr/>
                    <a:lstStyle/>
                    <a:p>
                      <a:r>
                        <a:rPr lang="es-ES" noProof="0" dirty="0"/>
                        <a:t>No </a:t>
                      </a:r>
                      <a:r>
                        <a:rPr lang="es-ES" noProof="0" dirty="0" err="1"/>
                        <a:t>converts</a:t>
                      </a:r>
                      <a:endParaRPr lang="es-E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6,35s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112G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337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7476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DD4643-35BA-B1F5-E262-E530C4BEB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7712D-AC33-B6B2-15F9-51D3BB073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Optimizaciones de la implementación directa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60DA1F6-775C-4126-3F01-5F581CDD3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89" y="2311865"/>
            <a:ext cx="6183595" cy="370354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06A10BF-CE1A-E86B-5532-7E5DE5E9DC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5058"/>
          <a:stretch/>
        </p:blipFill>
        <p:spPr>
          <a:xfrm>
            <a:off x="6437196" y="3912289"/>
            <a:ext cx="5144218" cy="26431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3">
                <a:extLst>
                  <a:ext uri="{FF2B5EF4-FFF2-40B4-BE49-F238E27FC236}">
                    <a16:creationId xmlns:a16="http://schemas.microsoft.com/office/drawing/2014/main" id="{1CE14912-72BA-E5DF-42AF-847C179304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19900372"/>
                  </p:ext>
                </p:extLst>
              </p:nvPr>
            </p:nvGraphicFramePr>
            <p:xfrm>
              <a:off x="7382594" y="1928621"/>
              <a:ext cx="4259682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25042">
                      <a:extLst>
                        <a:ext uri="{9D8B030D-6E8A-4147-A177-3AD203B41FA5}">
                          <a16:colId xmlns:a16="http://schemas.microsoft.com/office/drawing/2014/main" val="1405406128"/>
                        </a:ext>
                      </a:extLst>
                    </a:gridCol>
                    <a:gridCol w="996696">
                      <a:extLst>
                        <a:ext uri="{9D8B030D-6E8A-4147-A177-3AD203B41FA5}">
                          <a16:colId xmlns:a16="http://schemas.microsoft.com/office/drawing/2014/main" val="540748940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3065574342"/>
                        </a:ext>
                      </a:extLst>
                    </a:gridCol>
                    <a:gridCol w="1014984">
                      <a:extLst>
                        <a:ext uri="{9D8B030D-6E8A-4147-A177-3AD203B41FA5}">
                          <a16:colId xmlns:a16="http://schemas.microsoft.com/office/drawing/2014/main" val="2796385372"/>
                        </a:ext>
                      </a:extLst>
                    </a:gridCol>
                  </a:tblGrid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Versión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Tiempo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Instr.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Var. res.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4194062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Base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116 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8864384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No </a:t>
                          </a:r>
                          <a:r>
                            <a:rPr lang="es-ES" noProof="0" dirty="0" err="1"/>
                            <a:t>converts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6,35s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8337278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Vectorized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2,77s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32G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869063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3">
                <a:extLst>
                  <a:ext uri="{FF2B5EF4-FFF2-40B4-BE49-F238E27FC236}">
                    <a16:creationId xmlns:a16="http://schemas.microsoft.com/office/drawing/2014/main" id="{1CE14912-72BA-E5DF-42AF-847C179304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19900372"/>
                  </p:ext>
                </p:extLst>
              </p:nvPr>
            </p:nvGraphicFramePr>
            <p:xfrm>
              <a:off x="7382594" y="1928621"/>
              <a:ext cx="4259682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25042">
                      <a:extLst>
                        <a:ext uri="{9D8B030D-6E8A-4147-A177-3AD203B41FA5}">
                          <a16:colId xmlns:a16="http://schemas.microsoft.com/office/drawing/2014/main" val="1405406128"/>
                        </a:ext>
                      </a:extLst>
                    </a:gridCol>
                    <a:gridCol w="996696">
                      <a:extLst>
                        <a:ext uri="{9D8B030D-6E8A-4147-A177-3AD203B41FA5}">
                          <a16:colId xmlns:a16="http://schemas.microsoft.com/office/drawing/2014/main" val="540748940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3065574342"/>
                        </a:ext>
                      </a:extLst>
                    </a:gridCol>
                    <a:gridCol w="1014984">
                      <a:extLst>
                        <a:ext uri="{9D8B030D-6E8A-4147-A177-3AD203B41FA5}">
                          <a16:colId xmlns:a16="http://schemas.microsoft.com/office/drawing/2014/main" val="279638537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Versión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Tiempo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Instr.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Var. res.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419406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Base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116 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886438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No </a:t>
                          </a:r>
                          <a:r>
                            <a:rPr lang="es-ES" noProof="0" dirty="0" err="1"/>
                            <a:t>converts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6,35s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833727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Vectorized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2,77s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32G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5"/>
                          <a:stretch>
                            <a:fillRect l="-319162" t="-308333" r="-2395" b="-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690634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88098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10D2D2-155D-D049-60BF-38F0C2673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1FFCF6E-7EF2-1FE2-A013-3C17803FD0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59C7D6-4EE7-7E2E-3C7D-851459772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F62C8A-4B75-BE69-DABC-599D81F7D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41E3F7-FD07-11AC-DF70-4C35E738B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D1D748-B8D3-B6AB-2126-FBCEB3E16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Optimizaciones de la implementación directa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63F96BEA-F2FE-1C2C-3AAF-2AD879FE5D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5058"/>
          <a:stretch/>
        </p:blipFill>
        <p:spPr>
          <a:xfrm>
            <a:off x="6437196" y="3912289"/>
            <a:ext cx="5144218" cy="26431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3">
                <a:extLst>
                  <a:ext uri="{FF2B5EF4-FFF2-40B4-BE49-F238E27FC236}">
                    <a16:creationId xmlns:a16="http://schemas.microsoft.com/office/drawing/2014/main" id="{85DAA4B3-B269-F045-8830-FCA378CB53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2106232"/>
                  </p:ext>
                </p:extLst>
              </p:nvPr>
            </p:nvGraphicFramePr>
            <p:xfrm>
              <a:off x="7382594" y="1928621"/>
              <a:ext cx="4259682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25042">
                      <a:extLst>
                        <a:ext uri="{9D8B030D-6E8A-4147-A177-3AD203B41FA5}">
                          <a16:colId xmlns:a16="http://schemas.microsoft.com/office/drawing/2014/main" val="1405406128"/>
                        </a:ext>
                      </a:extLst>
                    </a:gridCol>
                    <a:gridCol w="996696">
                      <a:extLst>
                        <a:ext uri="{9D8B030D-6E8A-4147-A177-3AD203B41FA5}">
                          <a16:colId xmlns:a16="http://schemas.microsoft.com/office/drawing/2014/main" val="540748940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3065574342"/>
                        </a:ext>
                      </a:extLst>
                    </a:gridCol>
                    <a:gridCol w="1014984">
                      <a:extLst>
                        <a:ext uri="{9D8B030D-6E8A-4147-A177-3AD203B41FA5}">
                          <a16:colId xmlns:a16="http://schemas.microsoft.com/office/drawing/2014/main" val="2796385372"/>
                        </a:ext>
                      </a:extLst>
                    </a:gridCol>
                  </a:tblGrid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Versión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Tiempo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Instr.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Var. res.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4194062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Base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116 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8864384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No </a:t>
                          </a:r>
                          <a:r>
                            <a:rPr lang="es-ES" noProof="0" dirty="0" err="1"/>
                            <a:t>converts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6,35s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8337278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Vectorized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2,77s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32G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869063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3">
                <a:extLst>
                  <a:ext uri="{FF2B5EF4-FFF2-40B4-BE49-F238E27FC236}">
                    <a16:creationId xmlns:a16="http://schemas.microsoft.com/office/drawing/2014/main" id="{85DAA4B3-B269-F045-8830-FCA378CB53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2106232"/>
                  </p:ext>
                </p:extLst>
              </p:nvPr>
            </p:nvGraphicFramePr>
            <p:xfrm>
              <a:off x="7382594" y="1928621"/>
              <a:ext cx="4259682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25042">
                      <a:extLst>
                        <a:ext uri="{9D8B030D-6E8A-4147-A177-3AD203B41FA5}">
                          <a16:colId xmlns:a16="http://schemas.microsoft.com/office/drawing/2014/main" val="1405406128"/>
                        </a:ext>
                      </a:extLst>
                    </a:gridCol>
                    <a:gridCol w="996696">
                      <a:extLst>
                        <a:ext uri="{9D8B030D-6E8A-4147-A177-3AD203B41FA5}">
                          <a16:colId xmlns:a16="http://schemas.microsoft.com/office/drawing/2014/main" val="540748940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3065574342"/>
                        </a:ext>
                      </a:extLst>
                    </a:gridCol>
                    <a:gridCol w="1014984">
                      <a:extLst>
                        <a:ext uri="{9D8B030D-6E8A-4147-A177-3AD203B41FA5}">
                          <a16:colId xmlns:a16="http://schemas.microsoft.com/office/drawing/2014/main" val="279638537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Versión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Tiempo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Instr.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Var. res.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419406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Base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116 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886438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No </a:t>
                          </a:r>
                          <a:r>
                            <a:rPr lang="es-ES" noProof="0" dirty="0" err="1"/>
                            <a:t>converts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6,35s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833727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Vectorized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2,77s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32G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4"/>
                          <a:stretch>
                            <a:fillRect l="-319162" t="-308333" r="-2395" b="-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69063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29DDDBBD-E9CF-AE40-7136-8A43868BAD3E}"/>
                  </a:ext>
                </a:extLst>
              </p:cNvPr>
              <p:cNvSpPr txBox="1"/>
              <p:nvPr/>
            </p:nvSpPr>
            <p:spPr>
              <a:xfrm>
                <a:off x="950795" y="3529972"/>
                <a:ext cx="5486400" cy="808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Instrucciones de 8 carriles </a:t>
                </a:r>
                <a:r>
                  <a:rPr lang="es-ES" dirty="0">
                    <a:sym typeface="Wingdings" panose="05000000000000000000" pitchFamily="2" charset="2"/>
                  </a:rPr>
                  <a:t></a:t>
                </a:r>
                <a:r>
                  <a:rPr lang="es-ES" sz="24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s-E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112</m:t>
                        </m:r>
                        <m:r>
                          <a:rPr lang="es-E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𝐺</m:t>
                        </m:r>
                      </m:num>
                      <m:den>
                        <m:r>
                          <a:rPr lang="es-E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8</m:t>
                        </m:r>
                      </m:den>
                    </m:f>
                    <m:r>
                      <a:rPr lang="es-E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=14</m:t>
                    </m:r>
                    <m:r>
                      <a:rPr lang="es-E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𝐺</m:t>
                    </m:r>
                  </m:oMath>
                </a14:m>
                <a:endParaRPr lang="es-ES" sz="1600" dirty="0"/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29DDDBBD-E9CF-AE40-7136-8A43868BA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95" y="3529972"/>
                <a:ext cx="5486400" cy="808619"/>
              </a:xfrm>
              <a:prstGeom prst="rect">
                <a:avLst/>
              </a:prstGeom>
              <a:blipFill>
                <a:blip r:embed="rId5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ángulo 3">
            <a:extLst>
              <a:ext uri="{FF2B5EF4-FFF2-40B4-BE49-F238E27FC236}">
                <a16:creationId xmlns:a16="http://schemas.microsoft.com/office/drawing/2014/main" id="{4F957A63-8640-DC45-8213-01BABB3D90FC}"/>
              </a:ext>
            </a:extLst>
          </p:cNvPr>
          <p:cNvSpPr/>
          <p:nvPr/>
        </p:nvSpPr>
        <p:spPr>
          <a:xfrm>
            <a:off x="9978571" y="3080835"/>
            <a:ext cx="501650" cy="2582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995354A-7AD6-53AC-9082-4DF88306B6D0}"/>
              </a:ext>
            </a:extLst>
          </p:cNvPr>
          <p:cNvSpPr txBox="1"/>
          <p:nvPr/>
        </p:nvSpPr>
        <p:spPr>
          <a:xfrm>
            <a:off x="10480221" y="3022329"/>
            <a:ext cx="389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2210458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9810AE-298D-433A-9C45-53AD34E00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D32928-5BF6-84AB-8176-37AD02251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Optimizaciones de la implementación directa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7D8B361F-6AF5-5A27-3F43-8C9F6428DD31}"/>
              </a:ext>
            </a:extLst>
          </p:cNvPr>
          <p:cNvGrpSpPr/>
          <p:nvPr/>
        </p:nvGrpSpPr>
        <p:grpSpPr>
          <a:xfrm>
            <a:off x="836139" y="4300638"/>
            <a:ext cx="5709406" cy="2309324"/>
            <a:chOff x="380687" y="3900488"/>
            <a:chExt cx="5709406" cy="2309324"/>
          </a:xfrm>
        </p:grpSpPr>
        <p:pic>
          <p:nvPicPr>
            <p:cNvPr id="19" name="Picture 17" descr="A diagram of a number of letters&#10;&#10;Description automatically generated with medium confidence">
              <a:extLst>
                <a:ext uri="{FF2B5EF4-FFF2-40B4-BE49-F238E27FC236}">
                  <a16:creationId xmlns:a16="http://schemas.microsoft.com/office/drawing/2014/main" id="{96DD70A4-FC0F-8C1E-AA7D-F99555681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687" y="3900488"/>
              <a:ext cx="2476813" cy="2309324"/>
            </a:xfrm>
            <a:prstGeom prst="rect">
              <a:avLst/>
            </a:prstGeom>
          </p:spPr>
        </p:pic>
        <p:pic>
          <p:nvPicPr>
            <p:cNvPr id="20" name="Picture 20" descr="A diagram of a number of letters&#10;&#10;Description automatically generated with medium confidence">
              <a:extLst>
                <a:ext uri="{FF2B5EF4-FFF2-40B4-BE49-F238E27FC236}">
                  <a16:creationId xmlns:a16="http://schemas.microsoft.com/office/drawing/2014/main" id="{D342CB43-F18E-E061-A3A7-8570B667B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015"/>
            <a:stretch/>
          </p:blipFill>
          <p:spPr>
            <a:xfrm>
              <a:off x="3613280" y="4143131"/>
              <a:ext cx="2476813" cy="1824037"/>
            </a:xfrm>
            <a:prstGeom prst="rect">
              <a:avLst/>
            </a:prstGeom>
          </p:spPr>
        </p:pic>
      </p:grpSp>
      <p:pic>
        <p:nvPicPr>
          <p:cNvPr id="22" name="Imagen 21">
            <a:extLst>
              <a:ext uri="{FF2B5EF4-FFF2-40B4-BE49-F238E27FC236}">
                <a16:creationId xmlns:a16="http://schemas.microsoft.com/office/drawing/2014/main" id="{BF989F04-541E-1F17-F73D-8C22C85A6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39" y="1707621"/>
            <a:ext cx="4001058" cy="485843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4044070A-D6E6-659D-0599-9CD2309C7E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26" y="3686760"/>
            <a:ext cx="9097645" cy="504895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4F70BA7D-EC88-7F41-23F2-7C7F3A563663}"/>
              </a:ext>
            </a:extLst>
          </p:cNvPr>
          <p:cNvSpPr txBox="1"/>
          <p:nvPr/>
        </p:nvSpPr>
        <p:spPr>
          <a:xfrm>
            <a:off x="9072215" y="2003044"/>
            <a:ext cx="2469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Array of structs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E65B798-8433-E7DA-44A8-30ED801A563D}"/>
              </a:ext>
            </a:extLst>
          </p:cNvPr>
          <p:cNvSpPr txBox="1"/>
          <p:nvPr/>
        </p:nvSpPr>
        <p:spPr>
          <a:xfrm>
            <a:off x="9072215" y="5365489"/>
            <a:ext cx="2469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Struct</a:t>
            </a:r>
            <a:r>
              <a:rPr lang="es-ES" dirty="0"/>
              <a:t> of </a:t>
            </a:r>
            <a:r>
              <a:rPr lang="es-ES" dirty="0" err="1"/>
              <a:t>arrays</a:t>
            </a:r>
            <a:endParaRPr lang="es-ES" dirty="0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05479824-DDCD-0041-E528-62566324C986}"/>
              </a:ext>
            </a:extLst>
          </p:cNvPr>
          <p:cNvCxnSpPr/>
          <p:nvPr/>
        </p:nvCxnSpPr>
        <p:spPr>
          <a:xfrm>
            <a:off x="568295" y="3381424"/>
            <a:ext cx="109731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Imagen 26" descr="Un reloj con fondo blanco y letras negras&#10;&#10;Descripción generada automáticamente con confianza media">
            <a:extLst>
              <a:ext uri="{FF2B5EF4-FFF2-40B4-BE49-F238E27FC236}">
                <a16:creationId xmlns:a16="http://schemas.microsoft.com/office/drawing/2014/main" id="{040FF412-AFB1-36C2-A364-C28EC8D7EB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23"/>
          <a:stretch/>
        </p:blipFill>
        <p:spPr>
          <a:xfrm>
            <a:off x="824326" y="2373840"/>
            <a:ext cx="7746112" cy="73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257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CB8806-1863-D716-376B-EB59D689D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AA1F9-40C5-DF59-39D3-2FEEFAB84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Optimizaciones de la implementación directa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3">
                <a:extLst>
                  <a:ext uri="{FF2B5EF4-FFF2-40B4-BE49-F238E27FC236}">
                    <a16:creationId xmlns:a16="http://schemas.microsoft.com/office/drawing/2014/main" id="{913FB06D-646E-EE62-4CD9-D25148E45D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2531045"/>
                  </p:ext>
                </p:extLst>
              </p:nvPr>
            </p:nvGraphicFramePr>
            <p:xfrm>
              <a:off x="7056015" y="1798001"/>
              <a:ext cx="4645152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0512">
                      <a:extLst>
                        <a:ext uri="{9D8B030D-6E8A-4147-A177-3AD203B41FA5}">
                          <a16:colId xmlns:a16="http://schemas.microsoft.com/office/drawing/2014/main" val="1405406128"/>
                        </a:ext>
                      </a:extLst>
                    </a:gridCol>
                    <a:gridCol w="996696">
                      <a:extLst>
                        <a:ext uri="{9D8B030D-6E8A-4147-A177-3AD203B41FA5}">
                          <a16:colId xmlns:a16="http://schemas.microsoft.com/office/drawing/2014/main" val="540748940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3065574342"/>
                        </a:ext>
                      </a:extLst>
                    </a:gridCol>
                    <a:gridCol w="1014984">
                      <a:extLst>
                        <a:ext uri="{9D8B030D-6E8A-4147-A177-3AD203B41FA5}">
                          <a16:colId xmlns:a16="http://schemas.microsoft.com/office/drawing/2014/main" val="2796385372"/>
                        </a:ext>
                      </a:extLst>
                    </a:gridCol>
                  </a:tblGrid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Versión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Tiempo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Instr.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Var. res.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4194062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Base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116 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8864384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No </a:t>
                          </a:r>
                          <a:r>
                            <a:rPr lang="es-ES" noProof="0" dirty="0" err="1"/>
                            <a:t>converts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6,35s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0039027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Vectorized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2,77s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32G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9054133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Struct</a:t>
                          </a:r>
                          <a:r>
                            <a:rPr lang="es-ES" noProof="0" dirty="0"/>
                            <a:t> of </a:t>
                          </a:r>
                          <a:r>
                            <a:rPr lang="es-ES" noProof="0" dirty="0" err="1"/>
                            <a:t>arrays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1,51s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18G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8996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3">
                <a:extLst>
                  <a:ext uri="{FF2B5EF4-FFF2-40B4-BE49-F238E27FC236}">
                    <a16:creationId xmlns:a16="http://schemas.microsoft.com/office/drawing/2014/main" id="{913FB06D-646E-EE62-4CD9-D25148E45D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2531045"/>
                  </p:ext>
                </p:extLst>
              </p:nvPr>
            </p:nvGraphicFramePr>
            <p:xfrm>
              <a:off x="7056015" y="1798001"/>
              <a:ext cx="4645152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0512">
                      <a:extLst>
                        <a:ext uri="{9D8B030D-6E8A-4147-A177-3AD203B41FA5}">
                          <a16:colId xmlns:a16="http://schemas.microsoft.com/office/drawing/2014/main" val="1405406128"/>
                        </a:ext>
                      </a:extLst>
                    </a:gridCol>
                    <a:gridCol w="996696">
                      <a:extLst>
                        <a:ext uri="{9D8B030D-6E8A-4147-A177-3AD203B41FA5}">
                          <a16:colId xmlns:a16="http://schemas.microsoft.com/office/drawing/2014/main" val="540748940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3065574342"/>
                        </a:ext>
                      </a:extLst>
                    </a:gridCol>
                    <a:gridCol w="1014984">
                      <a:extLst>
                        <a:ext uri="{9D8B030D-6E8A-4147-A177-3AD203B41FA5}">
                          <a16:colId xmlns:a16="http://schemas.microsoft.com/office/drawing/2014/main" val="279638537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Versión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Tiempo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Instr.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Var. res.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419406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Base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116 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886438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No </a:t>
                          </a:r>
                          <a:r>
                            <a:rPr lang="es-ES" noProof="0" dirty="0" err="1"/>
                            <a:t>converts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6,35s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003902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Vectorized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2,77s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32G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3"/>
                          <a:stretch>
                            <a:fillRect l="-357485" t="-308333" r="-2395" b="-1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1905413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Struct</a:t>
                          </a:r>
                          <a:r>
                            <a:rPr lang="es-ES" noProof="0" dirty="0"/>
                            <a:t> of </a:t>
                          </a:r>
                          <a:r>
                            <a:rPr lang="es-ES" noProof="0" dirty="0" err="1"/>
                            <a:t>arrays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1,51s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18G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3"/>
                          <a:stretch>
                            <a:fillRect l="-357485" t="-408333" r="-2395" b="-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8996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Rectángulo 13">
            <a:extLst>
              <a:ext uri="{FF2B5EF4-FFF2-40B4-BE49-F238E27FC236}">
                <a16:creationId xmlns:a16="http://schemas.microsoft.com/office/drawing/2014/main" id="{8CB3E7FD-DB12-1E9E-F662-69DF199DB55F}"/>
              </a:ext>
            </a:extLst>
          </p:cNvPr>
          <p:cNvSpPr/>
          <p:nvPr/>
        </p:nvSpPr>
        <p:spPr>
          <a:xfrm>
            <a:off x="1491319" y="3303297"/>
            <a:ext cx="2025035" cy="691947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7D2F0934-EB65-F94B-F43E-CB8819474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13" y="1695642"/>
            <a:ext cx="4987917" cy="5039874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8CB3E7FD-DB12-1E9E-F662-69DF199DB55F}"/>
              </a:ext>
            </a:extLst>
          </p:cNvPr>
          <p:cNvSpPr/>
          <p:nvPr/>
        </p:nvSpPr>
        <p:spPr>
          <a:xfrm>
            <a:off x="1321717" y="3362325"/>
            <a:ext cx="2025035" cy="632919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43994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659C66-AFBA-9386-7A14-F9237C2FE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F88654-E5F9-976F-3F44-4793174D3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Optimizaciones de la implementación directa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D638065-6E6A-0FB2-7AC9-2F55A4CC0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2194" y="4875494"/>
            <a:ext cx="2984603" cy="8920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3">
                <a:extLst>
                  <a:ext uri="{FF2B5EF4-FFF2-40B4-BE49-F238E27FC236}">
                    <a16:creationId xmlns:a16="http://schemas.microsoft.com/office/drawing/2014/main" id="{537B21ED-0682-7070-572C-732536F9E8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3725546"/>
                  </p:ext>
                </p:extLst>
              </p:nvPr>
            </p:nvGraphicFramePr>
            <p:xfrm>
              <a:off x="7056015" y="1798001"/>
              <a:ext cx="4645152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0512">
                      <a:extLst>
                        <a:ext uri="{9D8B030D-6E8A-4147-A177-3AD203B41FA5}">
                          <a16:colId xmlns:a16="http://schemas.microsoft.com/office/drawing/2014/main" val="1405406128"/>
                        </a:ext>
                      </a:extLst>
                    </a:gridCol>
                    <a:gridCol w="996696">
                      <a:extLst>
                        <a:ext uri="{9D8B030D-6E8A-4147-A177-3AD203B41FA5}">
                          <a16:colId xmlns:a16="http://schemas.microsoft.com/office/drawing/2014/main" val="540748940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3065574342"/>
                        </a:ext>
                      </a:extLst>
                    </a:gridCol>
                    <a:gridCol w="1014984">
                      <a:extLst>
                        <a:ext uri="{9D8B030D-6E8A-4147-A177-3AD203B41FA5}">
                          <a16:colId xmlns:a16="http://schemas.microsoft.com/office/drawing/2014/main" val="2796385372"/>
                        </a:ext>
                      </a:extLst>
                    </a:gridCol>
                  </a:tblGrid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Versión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Tiempo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Instr.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Var. res.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4194062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Base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116 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8864384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No </a:t>
                          </a:r>
                          <a:r>
                            <a:rPr lang="es-ES" noProof="0" dirty="0" err="1"/>
                            <a:t>converts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6,35s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0039027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Vectorized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2,77s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32G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9054133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Struct</a:t>
                          </a:r>
                          <a:r>
                            <a:rPr lang="es-ES" noProof="0" dirty="0"/>
                            <a:t> of </a:t>
                          </a:r>
                          <a:r>
                            <a:rPr lang="es-ES" noProof="0" dirty="0" err="1"/>
                            <a:t>arrays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1,51s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18G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8996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3">
                <a:extLst>
                  <a:ext uri="{FF2B5EF4-FFF2-40B4-BE49-F238E27FC236}">
                    <a16:creationId xmlns:a16="http://schemas.microsoft.com/office/drawing/2014/main" id="{537B21ED-0682-7070-572C-732536F9E8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3725546"/>
                  </p:ext>
                </p:extLst>
              </p:nvPr>
            </p:nvGraphicFramePr>
            <p:xfrm>
              <a:off x="7056015" y="1798001"/>
              <a:ext cx="4645152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0512">
                      <a:extLst>
                        <a:ext uri="{9D8B030D-6E8A-4147-A177-3AD203B41FA5}">
                          <a16:colId xmlns:a16="http://schemas.microsoft.com/office/drawing/2014/main" val="1405406128"/>
                        </a:ext>
                      </a:extLst>
                    </a:gridCol>
                    <a:gridCol w="996696">
                      <a:extLst>
                        <a:ext uri="{9D8B030D-6E8A-4147-A177-3AD203B41FA5}">
                          <a16:colId xmlns:a16="http://schemas.microsoft.com/office/drawing/2014/main" val="540748940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3065574342"/>
                        </a:ext>
                      </a:extLst>
                    </a:gridCol>
                    <a:gridCol w="1014984">
                      <a:extLst>
                        <a:ext uri="{9D8B030D-6E8A-4147-A177-3AD203B41FA5}">
                          <a16:colId xmlns:a16="http://schemas.microsoft.com/office/drawing/2014/main" val="279638537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Versión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Tiempo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Instr.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Var. res.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419406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Base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116 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886438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No </a:t>
                          </a:r>
                          <a:r>
                            <a:rPr lang="es-ES" noProof="0" dirty="0" err="1"/>
                            <a:t>converts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6,35s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003902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Vectorized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2,77s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32G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4"/>
                          <a:stretch>
                            <a:fillRect l="-357485" t="-308333" r="-2395" b="-1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1905413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Struct</a:t>
                          </a:r>
                          <a:r>
                            <a:rPr lang="es-ES" noProof="0" dirty="0"/>
                            <a:t> of </a:t>
                          </a:r>
                          <a:r>
                            <a:rPr lang="es-ES" noProof="0" dirty="0" err="1"/>
                            <a:t>arrays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1,51s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18G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4"/>
                          <a:stretch>
                            <a:fillRect l="-357485" t="-408333" r="-2395" b="-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89961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6" name="Imagen 15">
            <a:extLst>
              <a:ext uri="{FF2B5EF4-FFF2-40B4-BE49-F238E27FC236}">
                <a16:creationId xmlns:a16="http://schemas.microsoft.com/office/drawing/2014/main" id="{80A4EAA4-352C-08AE-E5A1-A5EB2E53C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713" y="1695642"/>
            <a:ext cx="4987917" cy="503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28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7CD5BB-934E-CBD7-7D51-818958F3A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8026DA-5148-7422-468F-B93170155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Optimizaciones de la implementación directa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EA7CBED3-C154-672A-17AC-39E61ACF0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13" y="1695642"/>
            <a:ext cx="4987917" cy="5039874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5474893D-A4E8-CF58-8A67-EABDA2ACC5E8}"/>
              </a:ext>
            </a:extLst>
          </p:cNvPr>
          <p:cNvSpPr/>
          <p:nvPr/>
        </p:nvSpPr>
        <p:spPr>
          <a:xfrm>
            <a:off x="1709492" y="4815088"/>
            <a:ext cx="3795395" cy="215072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3089A555-C66D-D535-E2E6-F002DC257E0F}"/>
              </a:ext>
            </a:extLst>
          </p:cNvPr>
          <p:cNvSpPr/>
          <p:nvPr/>
        </p:nvSpPr>
        <p:spPr>
          <a:xfrm>
            <a:off x="1709492" y="5226470"/>
            <a:ext cx="2971484" cy="215072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0D450C4F-C3D8-14CF-B7DD-A349D79DFFCA}"/>
              </a:ext>
            </a:extLst>
          </p:cNvPr>
          <p:cNvSpPr/>
          <p:nvPr/>
        </p:nvSpPr>
        <p:spPr>
          <a:xfrm>
            <a:off x="1321274" y="5622892"/>
            <a:ext cx="3855001" cy="215072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A0A99A1C-A8FB-D7A7-D5DF-F05149929BDF}"/>
              </a:ext>
            </a:extLst>
          </p:cNvPr>
          <p:cNvSpPr/>
          <p:nvPr/>
        </p:nvSpPr>
        <p:spPr>
          <a:xfrm>
            <a:off x="1321274" y="3313007"/>
            <a:ext cx="2254250" cy="75565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81B478C2-C795-6515-F399-8DAA780409F4}"/>
              </a:ext>
            </a:extLst>
          </p:cNvPr>
          <p:cNvSpPr/>
          <p:nvPr/>
        </p:nvSpPr>
        <p:spPr>
          <a:xfrm>
            <a:off x="1321274" y="4159332"/>
            <a:ext cx="3613150" cy="251854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9961D432-A091-B23E-DAC4-6BC2656E970E}"/>
              </a:ext>
            </a:extLst>
          </p:cNvPr>
          <p:cNvSpPr/>
          <p:nvPr/>
        </p:nvSpPr>
        <p:spPr>
          <a:xfrm>
            <a:off x="1321274" y="4578734"/>
            <a:ext cx="3067050" cy="236354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3D9576D4-DA69-D510-BCD1-D1C3218905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2194" y="4875494"/>
            <a:ext cx="2984603" cy="8920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 3">
                <a:extLst>
                  <a:ext uri="{FF2B5EF4-FFF2-40B4-BE49-F238E27FC236}">
                    <a16:creationId xmlns:a16="http://schemas.microsoft.com/office/drawing/2014/main" id="{6C19DE8A-63E5-034D-E742-6F5E3AC5FF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9000461"/>
                  </p:ext>
                </p:extLst>
              </p:nvPr>
            </p:nvGraphicFramePr>
            <p:xfrm>
              <a:off x="7056015" y="1798001"/>
              <a:ext cx="4645152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0512">
                      <a:extLst>
                        <a:ext uri="{9D8B030D-6E8A-4147-A177-3AD203B41FA5}">
                          <a16:colId xmlns:a16="http://schemas.microsoft.com/office/drawing/2014/main" val="1405406128"/>
                        </a:ext>
                      </a:extLst>
                    </a:gridCol>
                    <a:gridCol w="996696">
                      <a:extLst>
                        <a:ext uri="{9D8B030D-6E8A-4147-A177-3AD203B41FA5}">
                          <a16:colId xmlns:a16="http://schemas.microsoft.com/office/drawing/2014/main" val="540748940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3065574342"/>
                        </a:ext>
                      </a:extLst>
                    </a:gridCol>
                    <a:gridCol w="1014984">
                      <a:extLst>
                        <a:ext uri="{9D8B030D-6E8A-4147-A177-3AD203B41FA5}">
                          <a16:colId xmlns:a16="http://schemas.microsoft.com/office/drawing/2014/main" val="2796385372"/>
                        </a:ext>
                      </a:extLst>
                    </a:gridCol>
                  </a:tblGrid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Versión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Tiempo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Instr.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Var. res.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4194062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Base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116 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8864384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No </a:t>
                          </a:r>
                          <a:r>
                            <a:rPr lang="es-ES" noProof="0" dirty="0" err="1"/>
                            <a:t>converts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6,35s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0039027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Vectorized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2,77s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32G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9054133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Struct</a:t>
                          </a:r>
                          <a:r>
                            <a:rPr lang="es-ES" noProof="0" dirty="0"/>
                            <a:t> of </a:t>
                          </a:r>
                          <a:r>
                            <a:rPr lang="es-ES" noProof="0" dirty="0" err="1"/>
                            <a:t>arrays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1,51s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18G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8996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 3">
                <a:extLst>
                  <a:ext uri="{FF2B5EF4-FFF2-40B4-BE49-F238E27FC236}">
                    <a16:creationId xmlns:a16="http://schemas.microsoft.com/office/drawing/2014/main" id="{6C19DE8A-63E5-034D-E742-6F5E3AC5FF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9000461"/>
                  </p:ext>
                </p:extLst>
              </p:nvPr>
            </p:nvGraphicFramePr>
            <p:xfrm>
              <a:off x="7056015" y="1798001"/>
              <a:ext cx="4645152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0512">
                      <a:extLst>
                        <a:ext uri="{9D8B030D-6E8A-4147-A177-3AD203B41FA5}">
                          <a16:colId xmlns:a16="http://schemas.microsoft.com/office/drawing/2014/main" val="1405406128"/>
                        </a:ext>
                      </a:extLst>
                    </a:gridCol>
                    <a:gridCol w="996696">
                      <a:extLst>
                        <a:ext uri="{9D8B030D-6E8A-4147-A177-3AD203B41FA5}">
                          <a16:colId xmlns:a16="http://schemas.microsoft.com/office/drawing/2014/main" val="540748940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3065574342"/>
                        </a:ext>
                      </a:extLst>
                    </a:gridCol>
                    <a:gridCol w="1014984">
                      <a:extLst>
                        <a:ext uri="{9D8B030D-6E8A-4147-A177-3AD203B41FA5}">
                          <a16:colId xmlns:a16="http://schemas.microsoft.com/office/drawing/2014/main" val="279638537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Versión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Tiempo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Instr.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Var. res.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419406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Base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116 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886438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No </a:t>
                          </a:r>
                          <a:r>
                            <a:rPr lang="es-ES" noProof="0" dirty="0" err="1"/>
                            <a:t>converts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6,35s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003902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Vectorized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2,77s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32G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5"/>
                          <a:stretch>
                            <a:fillRect l="-357485" t="-308333" r="-2395" b="-1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1905413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Struct</a:t>
                          </a:r>
                          <a:r>
                            <a:rPr lang="es-ES" noProof="0" dirty="0"/>
                            <a:t> of </a:t>
                          </a:r>
                          <a:r>
                            <a:rPr lang="es-ES" noProof="0" dirty="0" err="1"/>
                            <a:t>arrays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1,51s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18G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5"/>
                          <a:stretch>
                            <a:fillRect l="-357485" t="-408333" r="-2395" b="-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89961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042243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F70B0E-546D-C3C6-45C2-9F6984B43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136907-A13C-EFED-2452-6ABC46794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Optimizaciones de la implementación directa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A05BD8D6-A440-F8B1-E7B8-A59A506FC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88" y="1822347"/>
            <a:ext cx="6178015" cy="4923639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35422F54-E0E6-7564-2B24-84EB4EC745BA}"/>
              </a:ext>
            </a:extLst>
          </p:cNvPr>
          <p:cNvSpPr/>
          <p:nvPr/>
        </p:nvSpPr>
        <p:spPr>
          <a:xfrm>
            <a:off x="902795" y="6301059"/>
            <a:ext cx="5764705" cy="201044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BFFE01D5-44CC-C2C6-5065-0CFDF935B19C}"/>
              </a:ext>
            </a:extLst>
          </p:cNvPr>
          <p:cNvSpPr/>
          <p:nvPr/>
        </p:nvSpPr>
        <p:spPr>
          <a:xfrm>
            <a:off x="1253081" y="5472840"/>
            <a:ext cx="2950619" cy="236353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F87EA9EC-EE12-0B98-F199-BAE8BFC5B9F8}"/>
              </a:ext>
            </a:extLst>
          </p:cNvPr>
          <p:cNvSpPr/>
          <p:nvPr/>
        </p:nvSpPr>
        <p:spPr>
          <a:xfrm>
            <a:off x="1253081" y="5242028"/>
            <a:ext cx="2950619" cy="236354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1154BA12-E187-13F5-C01A-171D25B6BBB8}"/>
              </a:ext>
            </a:extLst>
          </p:cNvPr>
          <p:cNvSpPr/>
          <p:nvPr/>
        </p:nvSpPr>
        <p:spPr>
          <a:xfrm>
            <a:off x="902795" y="6070247"/>
            <a:ext cx="3789855" cy="236353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E51768EC-0C62-C018-1749-3FB371B220FD}"/>
              </a:ext>
            </a:extLst>
          </p:cNvPr>
          <p:cNvSpPr/>
          <p:nvPr/>
        </p:nvSpPr>
        <p:spPr>
          <a:xfrm>
            <a:off x="928195" y="2621122"/>
            <a:ext cx="1986455" cy="648294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7AA62D40-2AD6-B8C1-67E2-D2B9D8295D96}"/>
              </a:ext>
            </a:extLst>
          </p:cNvPr>
          <p:cNvSpPr/>
          <p:nvPr/>
        </p:nvSpPr>
        <p:spPr>
          <a:xfrm>
            <a:off x="928195" y="3429000"/>
            <a:ext cx="3192955" cy="251854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19659E02-E14C-FADB-4474-2725EBD471A9}"/>
              </a:ext>
            </a:extLst>
          </p:cNvPr>
          <p:cNvSpPr/>
          <p:nvPr/>
        </p:nvSpPr>
        <p:spPr>
          <a:xfrm>
            <a:off x="928195" y="3834082"/>
            <a:ext cx="2754805" cy="236354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1C96C7DB-786F-5F16-949F-9FBB9FA8C33A}"/>
              </a:ext>
            </a:extLst>
          </p:cNvPr>
          <p:cNvSpPr/>
          <p:nvPr/>
        </p:nvSpPr>
        <p:spPr>
          <a:xfrm>
            <a:off x="977491" y="1239421"/>
            <a:ext cx="1066878" cy="266059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2344D183-9C4B-ACB6-4C3A-30AD628EA6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2194" y="4875494"/>
            <a:ext cx="2984603" cy="8920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Table 3">
                <a:extLst>
                  <a:ext uri="{FF2B5EF4-FFF2-40B4-BE49-F238E27FC236}">
                    <a16:creationId xmlns:a16="http://schemas.microsoft.com/office/drawing/2014/main" id="{3C22A952-E848-455E-AEBB-D6C4D2306E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3195937"/>
                  </p:ext>
                </p:extLst>
              </p:nvPr>
            </p:nvGraphicFramePr>
            <p:xfrm>
              <a:off x="7056015" y="1798001"/>
              <a:ext cx="4645152" cy="2194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0512">
                      <a:extLst>
                        <a:ext uri="{9D8B030D-6E8A-4147-A177-3AD203B41FA5}">
                          <a16:colId xmlns:a16="http://schemas.microsoft.com/office/drawing/2014/main" val="1405406128"/>
                        </a:ext>
                      </a:extLst>
                    </a:gridCol>
                    <a:gridCol w="996696">
                      <a:extLst>
                        <a:ext uri="{9D8B030D-6E8A-4147-A177-3AD203B41FA5}">
                          <a16:colId xmlns:a16="http://schemas.microsoft.com/office/drawing/2014/main" val="540748940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3065574342"/>
                        </a:ext>
                      </a:extLst>
                    </a:gridCol>
                    <a:gridCol w="1014984">
                      <a:extLst>
                        <a:ext uri="{9D8B030D-6E8A-4147-A177-3AD203B41FA5}">
                          <a16:colId xmlns:a16="http://schemas.microsoft.com/office/drawing/2014/main" val="2796385372"/>
                        </a:ext>
                      </a:extLst>
                    </a:gridCol>
                  </a:tblGrid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Versión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Tiempo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Instr.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Var. res.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4194062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Base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116 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8864384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No </a:t>
                          </a:r>
                          <a:r>
                            <a:rPr lang="es-ES" noProof="0" dirty="0" err="1"/>
                            <a:t>converts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6,35s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0039027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Vectorized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2,77s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32G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9054133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Struct</a:t>
                          </a:r>
                          <a:r>
                            <a:rPr lang="es-ES" noProof="0" dirty="0"/>
                            <a:t> of </a:t>
                          </a:r>
                          <a:r>
                            <a:rPr lang="es-ES" noProof="0" dirty="0" err="1"/>
                            <a:t>arrays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1,51s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18G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899615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Reuse</a:t>
                          </a:r>
                          <a:r>
                            <a:rPr lang="es-ES" noProof="0" dirty="0"/>
                            <a:t> </a:t>
                          </a:r>
                          <a:r>
                            <a:rPr lang="es-ES" noProof="0" dirty="0" err="1"/>
                            <a:t>distance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1,06s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87544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Table 3">
                <a:extLst>
                  <a:ext uri="{FF2B5EF4-FFF2-40B4-BE49-F238E27FC236}">
                    <a16:creationId xmlns:a16="http://schemas.microsoft.com/office/drawing/2014/main" id="{3C22A952-E848-455E-AEBB-D6C4D2306E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3195937"/>
                  </p:ext>
                </p:extLst>
              </p:nvPr>
            </p:nvGraphicFramePr>
            <p:xfrm>
              <a:off x="7056015" y="1798001"/>
              <a:ext cx="4645152" cy="2194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0512">
                      <a:extLst>
                        <a:ext uri="{9D8B030D-6E8A-4147-A177-3AD203B41FA5}">
                          <a16:colId xmlns:a16="http://schemas.microsoft.com/office/drawing/2014/main" val="1405406128"/>
                        </a:ext>
                      </a:extLst>
                    </a:gridCol>
                    <a:gridCol w="996696">
                      <a:extLst>
                        <a:ext uri="{9D8B030D-6E8A-4147-A177-3AD203B41FA5}">
                          <a16:colId xmlns:a16="http://schemas.microsoft.com/office/drawing/2014/main" val="540748940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3065574342"/>
                        </a:ext>
                      </a:extLst>
                    </a:gridCol>
                    <a:gridCol w="1014984">
                      <a:extLst>
                        <a:ext uri="{9D8B030D-6E8A-4147-A177-3AD203B41FA5}">
                          <a16:colId xmlns:a16="http://schemas.microsoft.com/office/drawing/2014/main" val="279638537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Versión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Tiempo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Instr.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Var. res.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419406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Base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116 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886438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No </a:t>
                          </a:r>
                          <a:r>
                            <a:rPr lang="es-ES" noProof="0" dirty="0" err="1"/>
                            <a:t>converts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6,35s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003902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Vectorized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2,77s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32G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5"/>
                          <a:stretch>
                            <a:fillRect l="-357485" t="-308333" r="-2395" b="-2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1905413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Struct</a:t>
                          </a:r>
                          <a:r>
                            <a:rPr lang="es-ES" noProof="0" dirty="0"/>
                            <a:t> of </a:t>
                          </a:r>
                          <a:r>
                            <a:rPr lang="es-ES" noProof="0" dirty="0" err="1"/>
                            <a:t>arrays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1,51s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18G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5"/>
                          <a:stretch>
                            <a:fillRect l="-357485" t="-408333" r="-2395" b="-1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8996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Reuse</a:t>
                          </a:r>
                          <a:r>
                            <a:rPr lang="es-ES" noProof="0" dirty="0"/>
                            <a:t> </a:t>
                          </a:r>
                          <a:r>
                            <a:rPr lang="es-ES" noProof="0" dirty="0" err="1"/>
                            <a:t>distance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1,06s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5"/>
                          <a:stretch>
                            <a:fillRect l="-357485" t="-508333" r="-2395" b="-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87544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6" name="Rectángulo 35">
            <a:extLst>
              <a:ext uri="{FF2B5EF4-FFF2-40B4-BE49-F238E27FC236}">
                <a16:creationId xmlns:a16="http://schemas.microsoft.com/office/drawing/2014/main" id="{657226C9-325C-E451-CAAC-0205BF2D9194}"/>
              </a:ext>
            </a:extLst>
          </p:cNvPr>
          <p:cNvSpPr/>
          <p:nvPr/>
        </p:nvSpPr>
        <p:spPr>
          <a:xfrm>
            <a:off x="1253081" y="4458320"/>
            <a:ext cx="3789855" cy="236353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C30AA336-5051-4EF5-2629-4C5BE1D2C543}"/>
              </a:ext>
            </a:extLst>
          </p:cNvPr>
          <p:cNvSpPr/>
          <p:nvPr/>
        </p:nvSpPr>
        <p:spPr>
          <a:xfrm>
            <a:off x="1253081" y="4227508"/>
            <a:ext cx="3789855" cy="236354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6791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857F5B-CA8D-B2DB-2A3D-3C88DDFD1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088847-6EE0-2684-57E4-8F2814E6C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Optimizaciones de la implementación directa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274447A1-7B29-D4C8-2853-418777B4E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62" y="2068242"/>
            <a:ext cx="5677692" cy="19243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3">
                <a:extLst>
                  <a:ext uri="{FF2B5EF4-FFF2-40B4-BE49-F238E27FC236}">
                    <a16:creationId xmlns:a16="http://schemas.microsoft.com/office/drawing/2014/main" id="{5EFB7AA3-2A6B-88CD-7138-EDDEC1C99A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5319803"/>
                  </p:ext>
                </p:extLst>
              </p:nvPr>
            </p:nvGraphicFramePr>
            <p:xfrm>
              <a:off x="7056015" y="1798001"/>
              <a:ext cx="4645152" cy="2194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0512">
                      <a:extLst>
                        <a:ext uri="{9D8B030D-6E8A-4147-A177-3AD203B41FA5}">
                          <a16:colId xmlns:a16="http://schemas.microsoft.com/office/drawing/2014/main" val="1405406128"/>
                        </a:ext>
                      </a:extLst>
                    </a:gridCol>
                    <a:gridCol w="996696">
                      <a:extLst>
                        <a:ext uri="{9D8B030D-6E8A-4147-A177-3AD203B41FA5}">
                          <a16:colId xmlns:a16="http://schemas.microsoft.com/office/drawing/2014/main" val="540748940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3065574342"/>
                        </a:ext>
                      </a:extLst>
                    </a:gridCol>
                    <a:gridCol w="1014984">
                      <a:extLst>
                        <a:ext uri="{9D8B030D-6E8A-4147-A177-3AD203B41FA5}">
                          <a16:colId xmlns:a16="http://schemas.microsoft.com/office/drawing/2014/main" val="2796385372"/>
                        </a:ext>
                      </a:extLst>
                    </a:gridCol>
                  </a:tblGrid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Versión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Tiempo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Instr.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Var. res.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4194062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Base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116 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8864384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No </a:t>
                          </a:r>
                          <a:r>
                            <a:rPr lang="es-ES" noProof="0" dirty="0" err="1"/>
                            <a:t>converts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6,35s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0039027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Vectorized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2,77s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32G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9054133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Struct</a:t>
                          </a:r>
                          <a:r>
                            <a:rPr lang="es-ES" noProof="0" dirty="0"/>
                            <a:t> of </a:t>
                          </a:r>
                          <a:r>
                            <a:rPr lang="es-ES" noProof="0" dirty="0" err="1"/>
                            <a:t>arrays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1,51s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18G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899615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Reuse</a:t>
                          </a:r>
                          <a:r>
                            <a:rPr lang="es-ES" noProof="0" dirty="0"/>
                            <a:t> </a:t>
                          </a:r>
                          <a:r>
                            <a:rPr lang="es-ES" noProof="0" dirty="0" err="1"/>
                            <a:t>distance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1,06s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87544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3">
                <a:extLst>
                  <a:ext uri="{FF2B5EF4-FFF2-40B4-BE49-F238E27FC236}">
                    <a16:creationId xmlns:a16="http://schemas.microsoft.com/office/drawing/2014/main" id="{5EFB7AA3-2A6B-88CD-7138-EDDEC1C99A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5319803"/>
                  </p:ext>
                </p:extLst>
              </p:nvPr>
            </p:nvGraphicFramePr>
            <p:xfrm>
              <a:off x="7056015" y="1798001"/>
              <a:ext cx="4645152" cy="2194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0512">
                      <a:extLst>
                        <a:ext uri="{9D8B030D-6E8A-4147-A177-3AD203B41FA5}">
                          <a16:colId xmlns:a16="http://schemas.microsoft.com/office/drawing/2014/main" val="1405406128"/>
                        </a:ext>
                      </a:extLst>
                    </a:gridCol>
                    <a:gridCol w="996696">
                      <a:extLst>
                        <a:ext uri="{9D8B030D-6E8A-4147-A177-3AD203B41FA5}">
                          <a16:colId xmlns:a16="http://schemas.microsoft.com/office/drawing/2014/main" val="540748940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3065574342"/>
                        </a:ext>
                      </a:extLst>
                    </a:gridCol>
                    <a:gridCol w="1014984">
                      <a:extLst>
                        <a:ext uri="{9D8B030D-6E8A-4147-A177-3AD203B41FA5}">
                          <a16:colId xmlns:a16="http://schemas.microsoft.com/office/drawing/2014/main" val="279638537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Versión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Tiempo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Instr.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Var. res.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419406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Base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116 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886438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No </a:t>
                          </a:r>
                          <a:r>
                            <a:rPr lang="es-ES" noProof="0" dirty="0" err="1"/>
                            <a:t>converts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6,35s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003902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Vectorized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2,77s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32G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4"/>
                          <a:stretch>
                            <a:fillRect l="-357485" t="-308333" r="-2395" b="-2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1905413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Struct</a:t>
                          </a:r>
                          <a:r>
                            <a:rPr lang="es-ES" noProof="0" dirty="0"/>
                            <a:t> of </a:t>
                          </a:r>
                          <a:r>
                            <a:rPr lang="es-ES" noProof="0" dirty="0" err="1"/>
                            <a:t>arrays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1,51s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18G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4"/>
                          <a:stretch>
                            <a:fillRect l="-357485" t="-408333" r="-2395" b="-1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8996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Reuse</a:t>
                          </a:r>
                          <a:r>
                            <a:rPr lang="es-ES" noProof="0" dirty="0"/>
                            <a:t> </a:t>
                          </a:r>
                          <a:r>
                            <a:rPr lang="es-ES" noProof="0" dirty="0" err="1"/>
                            <a:t>distance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1,06s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4"/>
                          <a:stretch>
                            <a:fillRect l="-357485" t="-508333" r="-2395" b="-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875449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97600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4185D1-9ED7-A417-A8B5-A76B2B21A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932C1BC-BACA-B277-4288-CD9D0107B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5494D3C-4233-56AD-CC07-00D159B6B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6CAB74-6649-B3D7-F827-A188C1C28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F1B0D3E-C6BB-5D6A-F396-3D0BB7EEB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527A4DB-2EF0-E01A-5A81-A0760901D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F4CD19-56CB-9A12-9747-62FAAE1FF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s-ES" sz="3400" dirty="0">
                <a:solidFill>
                  <a:srgbClr val="FFFFFF"/>
                </a:solidFill>
              </a:rPr>
              <a:t>El problema de los n cuerpos</a:t>
            </a:r>
          </a:p>
        </p:txBody>
      </p:sp>
      <p:pic>
        <p:nvPicPr>
          <p:cNvPr id="42" name="Picture 41" descr="A diagram of circles and arrows&#10;&#10;Description automatically generated">
            <a:extLst>
              <a:ext uri="{FF2B5EF4-FFF2-40B4-BE49-F238E27FC236}">
                <a16:creationId xmlns:a16="http://schemas.microsoft.com/office/drawing/2014/main" id="{377ECAF8-8C5E-FC6A-0329-1783E5BC1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717" y="2264224"/>
            <a:ext cx="4397713" cy="35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733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6B2D76-8013-6998-B7BC-534B3ED76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B5DB290-1903-8161-BDBF-243A8F262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974962-CC89-E6BE-0C8F-917D562C7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B29F35-7F84-950D-7AAF-5C40717F7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33F386-A8AB-6724-71C7-4A2D793DE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05FCC0-D4D5-6B7F-FE98-D4E21F317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Optimizaciones de la implementación directa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E8104EA7-94FC-419A-E3E4-FD2C3AD4A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62" y="2068242"/>
            <a:ext cx="5677692" cy="19243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3">
                <a:extLst>
                  <a:ext uri="{FF2B5EF4-FFF2-40B4-BE49-F238E27FC236}">
                    <a16:creationId xmlns:a16="http://schemas.microsoft.com/office/drawing/2014/main" id="{B7244FD8-B137-3143-480B-BC59AE274D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9449726"/>
                  </p:ext>
                </p:extLst>
              </p:nvPr>
            </p:nvGraphicFramePr>
            <p:xfrm>
              <a:off x="7056015" y="1798001"/>
              <a:ext cx="4645152" cy="2194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0512">
                      <a:extLst>
                        <a:ext uri="{9D8B030D-6E8A-4147-A177-3AD203B41FA5}">
                          <a16:colId xmlns:a16="http://schemas.microsoft.com/office/drawing/2014/main" val="1405406128"/>
                        </a:ext>
                      </a:extLst>
                    </a:gridCol>
                    <a:gridCol w="996696">
                      <a:extLst>
                        <a:ext uri="{9D8B030D-6E8A-4147-A177-3AD203B41FA5}">
                          <a16:colId xmlns:a16="http://schemas.microsoft.com/office/drawing/2014/main" val="540748940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3065574342"/>
                        </a:ext>
                      </a:extLst>
                    </a:gridCol>
                    <a:gridCol w="1014984">
                      <a:extLst>
                        <a:ext uri="{9D8B030D-6E8A-4147-A177-3AD203B41FA5}">
                          <a16:colId xmlns:a16="http://schemas.microsoft.com/office/drawing/2014/main" val="2796385372"/>
                        </a:ext>
                      </a:extLst>
                    </a:gridCol>
                  </a:tblGrid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Versión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Tiempo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Instr.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Var. res.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4194062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Base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116 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8864384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No </a:t>
                          </a:r>
                          <a:r>
                            <a:rPr lang="es-ES" noProof="0" dirty="0" err="1"/>
                            <a:t>converts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6,35s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0039027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Vectorized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2,77s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32G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9054133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Struct</a:t>
                          </a:r>
                          <a:r>
                            <a:rPr lang="es-ES" noProof="0" dirty="0"/>
                            <a:t> of </a:t>
                          </a:r>
                          <a:r>
                            <a:rPr lang="es-ES" noProof="0" dirty="0" err="1"/>
                            <a:t>arrays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1,51s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18G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899615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Reuse</a:t>
                          </a:r>
                          <a:r>
                            <a:rPr lang="es-ES" noProof="0" dirty="0"/>
                            <a:t> </a:t>
                          </a:r>
                          <a:r>
                            <a:rPr lang="es-ES" noProof="0" dirty="0" err="1"/>
                            <a:t>distance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1,06s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87544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3">
                <a:extLst>
                  <a:ext uri="{FF2B5EF4-FFF2-40B4-BE49-F238E27FC236}">
                    <a16:creationId xmlns:a16="http://schemas.microsoft.com/office/drawing/2014/main" id="{B7244FD8-B137-3143-480B-BC59AE274D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9449726"/>
                  </p:ext>
                </p:extLst>
              </p:nvPr>
            </p:nvGraphicFramePr>
            <p:xfrm>
              <a:off x="7056015" y="1798001"/>
              <a:ext cx="4645152" cy="2194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0512">
                      <a:extLst>
                        <a:ext uri="{9D8B030D-6E8A-4147-A177-3AD203B41FA5}">
                          <a16:colId xmlns:a16="http://schemas.microsoft.com/office/drawing/2014/main" val="1405406128"/>
                        </a:ext>
                      </a:extLst>
                    </a:gridCol>
                    <a:gridCol w="996696">
                      <a:extLst>
                        <a:ext uri="{9D8B030D-6E8A-4147-A177-3AD203B41FA5}">
                          <a16:colId xmlns:a16="http://schemas.microsoft.com/office/drawing/2014/main" val="540748940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3065574342"/>
                        </a:ext>
                      </a:extLst>
                    </a:gridCol>
                    <a:gridCol w="1014984">
                      <a:extLst>
                        <a:ext uri="{9D8B030D-6E8A-4147-A177-3AD203B41FA5}">
                          <a16:colId xmlns:a16="http://schemas.microsoft.com/office/drawing/2014/main" val="279638537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Versión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Tiempo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Instr.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Var. res.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419406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Base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116 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886438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No </a:t>
                          </a:r>
                          <a:r>
                            <a:rPr lang="es-ES" noProof="0" dirty="0" err="1"/>
                            <a:t>converts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6,35s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003902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Vectorized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2,77s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32G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4"/>
                          <a:stretch>
                            <a:fillRect l="-357485" t="-308333" r="-2395" b="-2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1905413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Struct</a:t>
                          </a:r>
                          <a:r>
                            <a:rPr lang="es-ES" noProof="0" dirty="0"/>
                            <a:t> of </a:t>
                          </a:r>
                          <a:r>
                            <a:rPr lang="es-ES" noProof="0" dirty="0" err="1"/>
                            <a:t>arrays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1,51s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18G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4"/>
                          <a:stretch>
                            <a:fillRect l="-357485" t="-408333" r="-2395" b="-1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8996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Reuse</a:t>
                          </a:r>
                          <a:r>
                            <a:rPr lang="es-ES" noProof="0" dirty="0"/>
                            <a:t> </a:t>
                          </a:r>
                          <a:r>
                            <a:rPr lang="es-ES" noProof="0" dirty="0" err="1"/>
                            <a:t>distance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1,06s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4"/>
                          <a:stretch>
                            <a:fillRect l="-357485" t="-508333" r="-2395" b="-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875449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0" name="Imagen 19">
            <a:extLst>
              <a:ext uri="{FF2B5EF4-FFF2-40B4-BE49-F238E27FC236}">
                <a16:creationId xmlns:a16="http://schemas.microsoft.com/office/drawing/2014/main" id="{0D8D2F90-7DD5-C02F-00CC-90F69A0E39E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88336"/>
          <a:stretch/>
        </p:blipFill>
        <p:spPr>
          <a:xfrm>
            <a:off x="689162" y="1849067"/>
            <a:ext cx="5611008" cy="245573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B4C03CF9-70F2-863D-49E9-5C063DDC2651}"/>
              </a:ext>
            </a:extLst>
          </p:cNvPr>
          <p:cNvSpPr/>
          <p:nvPr/>
        </p:nvSpPr>
        <p:spPr>
          <a:xfrm>
            <a:off x="699713" y="1867012"/>
            <a:ext cx="2367555" cy="227628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530296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4053DD-AA76-4B5C-250E-D59A5A12E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86676E-4C06-5622-8ADF-F13C1109B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Optimizaciones de la implementación directa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176CE38-E212-CE82-356C-0ADE9EAAA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317" y="4538976"/>
            <a:ext cx="5611008" cy="210531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F4BE6E2-4944-1A38-E7B4-AAC636287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13" y="1634063"/>
            <a:ext cx="5563376" cy="5058481"/>
          </a:xfrm>
          <a:prstGeom prst="rect">
            <a:avLst/>
          </a:prstGeom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99304A94-9B60-74E3-BC4F-495C19A589CC}"/>
              </a:ext>
            </a:extLst>
          </p:cNvPr>
          <p:cNvCxnSpPr>
            <a:cxnSpLocks/>
          </p:cNvCxnSpPr>
          <p:nvPr/>
        </p:nvCxnSpPr>
        <p:spPr>
          <a:xfrm flipH="1" flipV="1">
            <a:off x="5754701" y="5292031"/>
            <a:ext cx="784451" cy="533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DF57C1A-7E29-4DD5-CB9F-69DCE127EE5C}"/>
              </a:ext>
            </a:extLst>
          </p:cNvPr>
          <p:cNvSpPr txBox="1"/>
          <p:nvPr/>
        </p:nvSpPr>
        <p:spPr>
          <a:xfrm>
            <a:off x="4708651" y="6427763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Data </a:t>
            </a:r>
            <a:r>
              <a:rPr lang="es-ES" dirty="0" err="1">
                <a:solidFill>
                  <a:srgbClr val="FF0000"/>
                </a:solidFill>
              </a:rPr>
              <a:t>race</a:t>
            </a:r>
            <a:r>
              <a:rPr lang="es-ES" dirty="0">
                <a:solidFill>
                  <a:srgbClr val="FF0000"/>
                </a:solidFill>
              </a:rPr>
              <a:t>!!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DCA05AB-6CDC-E75C-AFCE-CB75E0DF3B99}"/>
              </a:ext>
            </a:extLst>
          </p:cNvPr>
          <p:cNvSpPr/>
          <p:nvPr/>
        </p:nvSpPr>
        <p:spPr>
          <a:xfrm>
            <a:off x="1093283" y="6198515"/>
            <a:ext cx="4320073" cy="2555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01AE8FE-AC4D-9BF0-4B95-086F6D2CC645}"/>
              </a:ext>
            </a:extLst>
          </p:cNvPr>
          <p:cNvSpPr/>
          <p:nvPr/>
        </p:nvSpPr>
        <p:spPr>
          <a:xfrm>
            <a:off x="6287317" y="4538976"/>
            <a:ext cx="2367555" cy="251343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3">
                <a:extLst>
                  <a:ext uri="{FF2B5EF4-FFF2-40B4-BE49-F238E27FC236}">
                    <a16:creationId xmlns:a16="http://schemas.microsoft.com/office/drawing/2014/main" id="{2D67573B-2137-D622-2D5B-8BBDFEAD03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84130427"/>
                  </p:ext>
                </p:extLst>
              </p:nvPr>
            </p:nvGraphicFramePr>
            <p:xfrm>
              <a:off x="7056015" y="1798001"/>
              <a:ext cx="4645152" cy="2194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0512">
                      <a:extLst>
                        <a:ext uri="{9D8B030D-6E8A-4147-A177-3AD203B41FA5}">
                          <a16:colId xmlns:a16="http://schemas.microsoft.com/office/drawing/2014/main" val="1405406128"/>
                        </a:ext>
                      </a:extLst>
                    </a:gridCol>
                    <a:gridCol w="996696">
                      <a:extLst>
                        <a:ext uri="{9D8B030D-6E8A-4147-A177-3AD203B41FA5}">
                          <a16:colId xmlns:a16="http://schemas.microsoft.com/office/drawing/2014/main" val="540748940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3065574342"/>
                        </a:ext>
                      </a:extLst>
                    </a:gridCol>
                    <a:gridCol w="1014984">
                      <a:extLst>
                        <a:ext uri="{9D8B030D-6E8A-4147-A177-3AD203B41FA5}">
                          <a16:colId xmlns:a16="http://schemas.microsoft.com/office/drawing/2014/main" val="2796385372"/>
                        </a:ext>
                      </a:extLst>
                    </a:gridCol>
                  </a:tblGrid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Versión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Tiempo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Instr.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Var. res.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4194062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Base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116 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8864384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No </a:t>
                          </a:r>
                          <a:r>
                            <a:rPr lang="es-ES" noProof="0" dirty="0" err="1"/>
                            <a:t>converts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6,35s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0039027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Vectorized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2,77s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32G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9054133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Struct</a:t>
                          </a:r>
                          <a:r>
                            <a:rPr lang="es-ES" noProof="0" dirty="0"/>
                            <a:t> of </a:t>
                          </a:r>
                          <a:r>
                            <a:rPr lang="es-ES" noProof="0" dirty="0" err="1"/>
                            <a:t>arrays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1,51s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18G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899615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Reuse</a:t>
                          </a:r>
                          <a:r>
                            <a:rPr lang="es-ES" noProof="0" dirty="0"/>
                            <a:t> </a:t>
                          </a:r>
                          <a:r>
                            <a:rPr lang="es-ES" noProof="0" dirty="0" err="1"/>
                            <a:t>distance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1,06s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87544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3">
                <a:extLst>
                  <a:ext uri="{FF2B5EF4-FFF2-40B4-BE49-F238E27FC236}">
                    <a16:creationId xmlns:a16="http://schemas.microsoft.com/office/drawing/2014/main" id="{2D67573B-2137-D622-2D5B-8BBDFEAD03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84130427"/>
                  </p:ext>
                </p:extLst>
              </p:nvPr>
            </p:nvGraphicFramePr>
            <p:xfrm>
              <a:off x="7056015" y="1798001"/>
              <a:ext cx="4645152" cy="2194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0512">
                      <a:extLst>
                        <a:ext uri="{9D8B030D-6E8A-4147-A177-3AD203B41FA5}">
                          <a16:colId xmlns:a16="http://schemas.microsoft.com/office/drawing/2014/main" val="1405406128"/>
                        </a:ext>
                      </a:extLst>
                    </a:gridCol>
                    <a:gridCol w="996696">
                      <a:extLst>
                        <a:ext uri="{9D8B030D-6E8A-4147-A177-3AD203B41FA5}">
                          <a16:colId xmlns:a16="http://schemas.microsoft.com/office/drawing/2014/main" val="540748940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3065574342"/>
                        </a:ext>
                      </a:extLst>
                    </a:gridCol>
                    <a:gridCol w="1014984">
                      <a:extLst>
                        <a:ext uri="{9D8B030D-6E8A-4147-A177-3AD203B41FA5}">
                          <a16:colId xmlns:a16="http://schemas.microsoft.com/office/drawing/2014/main" val="279638537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Versión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Tiempo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Instr.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Var. res.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419406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Base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116 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886438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No </a:t>
                          </a:r>
                          <a:r>
                            <a:rPr lang="es-ES" noProof="0" dirty="0" err="1"/>
                            <a:t>converts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6,35s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003902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Vectorized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2,77s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32G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5"/>
                          <a:stretch>
                            <a:fillRect l="-357485" t="-308333" r="-2395" b="-2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1905413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Struct</a:t>
                          </a:r>
                          <a:r>
                            <a:rPr lang="es-ES" noProof="0" dirty="0"/>
                            <a:t> of </a:t>
                          </a:r>
                          <a:r>
                            <a:rPr lang="es-ES" noProof="0" dirty="0" err="1"/>
                            <a:t>arrays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1,51s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18G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5"/>
                          <a:stretch>
                            <a:fillRect l="-357485" t="-408333" r="-2395" b="-1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8996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Reuse</a:t>
                          </a:r>
                          <a:r>
                            <a:rPr lang="es-ES" noProof="0" dirty="0"/>
                            <a:t> </a:t>
                          </a:r>
                          <a:r>
                            <a:rPr lang="es-ES" noProof="0" dirty="0" err="1"/>
                            <a:t>distance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1,06s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5"/>
                          <a:stretch>
                            <a:fillRect l="-357485" t="-508333" r="-2395" b="-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875449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005806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1A5704-E670-061F-49E8-80956AD89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CCA81B-F71B-D74C-3B51-D605502F6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Optimizaciones de la implementación directa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43D3DED-46E1-1433-4A2C-408052D97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13" y="2042886"/>
            <a:ext cx="6373114" cy="4163006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0B62C609-9BEF-581F-888F-B9A138DC624F}"/>
              </a:ext>
            </a:extLst>
          </p:cNvPr>
          <p:cNvSpPr/>
          <p:nvPr/>
        </p:nvSpPr>
        <p:spPr>
          <a:xfrm>
            <a:off x="1096322" y="3151981"/>
            <a:ext cx="2399521" cy="227628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8BD34358-5FF5-B7F3-EB08-E0DC348B64C0}"/>
              </a:ext>
            </a:extLst>
          </p:cNvPr>
          <p:cNvSpPr/>
          <p:nvPr/>
        </p:nvSpPr>
        <p:spPr>
          <a:xfrm>
            <a:off x="1096323" y="3379608"/>
            <a:ext cx="4816150" cy="266059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0BBA6C9-1BEE-8291-EABA-1934D47A0905}"/>
              </a:ext>
            </a:extLst>
          </p:cNvPr>
          <p:cNvSpPr/>
          <p:nvPr/>
        </p:nvSpPr>
        <p:spPr>
          <a:xfrm>
            <a:off x="1478195" y="5669730"/>
            <a:ext cx="5115412" cy="229432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3">
                <a:extLst>
                  <a:ext uri="{FF2B5EF4-FFF2-40B4-BE49-F238E27FC236}">
                    <a16:creationId xmlns:a16="http://schemas.microsoft.com/office/drawing/2014/main" id="{8C372C64-9DF1-CE42-819A-EA46673F6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9377409"/>
                  </p:ext>
                </p:extLst>
              </p:nvPr>
            </p:nvGraphicFramePr>
            <p:xfrm>
              <a:off x="7056015" y="1798001"/>
              <a:ext cx="4645152" cy="2194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0512">
                      <a:extLst>
                        <a:ext uri="{9D8B030D-6E8A-4147-A177-3AD203B41FA5}">
                          <a16:colId xmlns:a16="http://schemas.microsoft.com/office/drawing/2014/main" val="1405406128"/>
                        </a:ext>
                      </a:extLst>
                    </a:gridCol>
                    <a:gridCol w="996696">
                      <a:extLst>
                        <a:ext uri="{9D8B030D-6E8A-4147-A177-3AD203B41FA5}">
                          <a16:colId xmlns:a16="http://schemas.microsoft.com/office/drawing/2014/main" val="540748940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3065574342"/>
                        </a:ext>
                      </a:extLst>
                    </a:gridCol>
                    <a:gridCol w="1014984">
                      <a:extLst>
                        <a:ext uri="{9D8B030D-6E8A-4147-A177-3AD203B41FA5}">
                          <a16:colId xmlns:a16="http://schemas.microsoft.com/office/drawing/2014/main" val="2796385372"/>
                        </a:ext>
                      </a:extLst>
                    </a:gridCol>
                  </a:tblGrid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Versión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Tiempo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Instr.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Var. res.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4194062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Base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116 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8864384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No </a:t>
                          </a:r>
                          <a:r>
                            <a:rPr lang="es-ES" noProof="0" dirty="0" err="1"/>
                            <a:t>converts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6,35s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0039027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Vectorized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2,77s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32G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9054133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Struct</a:t>
                          </a:r>
                          <a:r>
                            <a:rPr lang="es-ES" noProof="0" dirty="0"/>
                            <a:t> of </a:t>
                          </a:r>
                          <a:r>
                            <a:rPr lang="es-ES" noProof="0" dirty="0" err="1"/>
                            <a:t>arrays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1,51s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18G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899615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Reuse</a:t>
                          </a:r>
                          <a:r>
                            <a:rPr lang="es-ES" noProof="0" dirty="0"/>
                            <a:t> </a:t>
                          </a:r>
                          <a:r>
                            <a:rPr lang="es-ES" noProof="0" dirty="0" err="1"/>
                            <a:t>distance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1,06s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87544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3">
                <a:extLst>
                  <a:ext uri="{FF2B5EF4-FFF2-40B4-BE49-F238E27FC236}">
                    <a16:creationId xmlns:a16="http://schemas.microsoft.com/office/drawing/2014/main" id="{8C372C64-9DF1-CE42-819A-EA46673F65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9377409"/>
                  </p:ext>
                </p:extLst>
              </p:nvPr>
            </p:nvGraphicFramePr>
            <p:xfrm>
              <a:off x="7056015" y="1798001"/>
              <a:ext cx="4645152" cy="2194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0512">
                      <a:extLst>
                        <a:ext uri="{9D8B030D-6E8A-4147-A177-3AD203B41FA5}">
                          <a16:colId xmlns:a16="http://schemas.microsoft.com/office/drawing/2014/main" val="1405406128"/>
                        </a:ext>
                      </a:extLst>
                    </a:gridCol>
                    <a:gridCol w="996696">
                      <a:extLst>
                        <a:ext uri="{9D8B030D-6E8A-4147-A177-3AD203B41FA5}">
                          <a16:colId xmlns:a16="http://schemas.microsoft.com/office/drawing/2014/main" val="540748940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3065574342"/>
                        </a:ext>
                      </a:extLst>
                    </a:gridCol>
                    <a:gridCol w="1014984">
                      <a:extLst>
                        <a:ext uri="{9D8B030D-6E8A-4147-A177-3AD203B41FA5}">
                          <a16:colId xmlns:a16="http://schemas.microsoft.com/office/drawing/2014/main" val="279638537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Versión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Tiempo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Instr.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Var. res.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419406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Base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116 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886438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No </a:t>
                          </a:r>
                          <a:r>
                            <a:rPr lang="es-ES" noProof="0" dirty="0" err="1"/>
                            <a:t>converts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6,35s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003902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Vectorized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2,77s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32G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4"/>
                          <a:stretch>
                            <a:fillRect l="-357485" t="-308333" r="-2395" b="-2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1905413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Struct</a:t>
                          </a:r>
                          <a:r>
                            <a:rPr lang="es-ES" noProof="0" dirty="0"/>
                            <a:t> of </a:t>
                          </a:r>
                          <a:r>
                            <a:rPr lang="es-ES" noProof="0" dirty="0" err="1"/>
                            <a:t>arrays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1,51s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18G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4"/>
                          <a:stretch>
                            <a:fillRect l="-357485" t="-408333" r="-2395" b="-1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8996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Reuse</a:t>
                          </a:r>
                          <a:r>
                            <a:rPr lang="es-ES" noProof="0" dirty="0"/>
                            <a:t> </a:t>
                          </a:r>
                          <a:r>
                            <a:rPr lang="es-ES" noProof="0" dirty="0" err="1"/>
                            <a:t>distance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1,06s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4"/>
                          <a:stretch>
                            <a:fillRect l="-357485" t="-508333" r="-2395" b="-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875449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018709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38DD19-83F6-45B4-B535-8F144B811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0CF740-7ABB-2482-E81C-B9DF01765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Optimizaciones de la implementación directa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EB3110AD-4BD7-5436-A302-A51EF977B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986" y="1700105"/>
            <a:ext cx="6320135" cy="503652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FFEFDDA1-AE02-E75E-A468-CA642B3FD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812" y="4564630"/>
            <a:ext cx="5772956" cy="2114845"/>
          </a:xfrm>
          <a:prstGeom prst="rect">
            <a:avLst/>
          </a:prstGeom>
        </p:spPr>
      </p:pic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27178B16-06EE-BB0C-DFED-714C6F5DB9DA}"/>
              </a:ext>
            </a:extLst>
          </p:cNvPr>
          <p:cNvCxnSpPr>
            <a:cxnSpLocks/>
          </p:cNvCxnSpPr>
          <p:nvPr/>
        </p:nvCxnSpPr>
        <p:spPr>
          <a:xfrm flipH="1" flipV="1">
            <a:off x="5673555" y="5261500"/>
            <a:ext cx="784451" cy="533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ángulo 18">
            <a:extLst>
              <a:ext uri="{FF2B5EF4-FFF2-40B4-BE49-F238E27FC236}">
                <a16:creationId xmlns:a16="http://schemas.microsoft.com/office/drawing/2014/main" id="{FFD4C2D5-4FFA-895C-8D97-4166B6BE4B83}"/>
              </a:ext>
            </a:extLst>
          </p:cNvPr>
          <p:cNvSpPr/>
          <p:nvPr/>
        </p:nvSpPr>
        <p:spPr>
          <a:xfrm>
            <a:off x="817215" y="6269261"/>
            <a:ext cx="5331304" cy="185514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A5C076B4-C133-2557-C618-BE5ABC2B0199}"/>
              </a:ext>
            </a:extLst>
          </p:cNvPr>
          <p:cNvSpPr/>
          <p:nvPr/>
        </p:nvSpPr>
        <p:spPr>
          <a:xfrm>
            <a:off x="6557630" y="6113990"/>
            <a:ext cx="5158585" cy="251853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ACB9059C-90C2-E308-7B40-7443896B8642}"/>
              </a:ext>
            </a:extLst>
          </p:cNvPr>
          <p:cNvSpPr/>
          <p:nvPr/>
        </p:nvSpPr>
        <p:spPr>
          <a:xfrm>
            <a:off x="6227592" y="4535286"/>
            <a:ext cx="1490486" cy="251853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3">
                <a:extLst>
                  <a:ext uri="{FF2B5EF4-FFF2-40B4-BE49-F238E27FC236}">
                    <a16:creationId xmlns:a16="http://schemas.microsoft.com/office/drawing/2014/main" id="{8378CA90-A6A9-F94A-A71C-23F5E057D0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680794"/>
                  </p:ext>
                </p:extLst>
              </p:nvPr>
            </p:nvGraphicFramePr>
            <p:xfrm>
              <a:off x="7056015" y="1798001"/>
              <a:ext cx="4645152" cy="2560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0512">
                      <a:extLst>
                        <a:ext uri="{9D8B030D-6E8A-4147-A177-3AD203B41FA5}">
                          <a16:colId xmlns:a16="http://schemas.microsoft.com/office/drawing/2014/main" val="1405406128"/>
                        </a:ext>
                      </a:extLst>
                    </a:gridCol>
                    <a:gridCol w="996696">
                      <a:extLst>
                        <a:ext uri="{9D8B030D-6E8A-4147-A177-3AD203B41FA5}">
                          <a16:colId xmlns:a16="http://schemas.microsoft.com/office/drawing/2014/main" val="540748940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3065574342"/>
                        </a:ext>
                      </a:extLst>
                    </a:gridCol>
                    <a:gridCol w="1014984">
                      <a:extLst>
                        <a:ext uri="{9D8B030D-6E8A-4147-A177-3AD203B41FA5}">
                          <a16:colId xmlns:a16="http://schemas.microsoft.com/office/drawing/2014/main" val="2796385372"/>
                        </a:ext>
                      </a:extLst>
                    </a:gridCol>
                  </a:tblGrid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Versión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Tiempo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Instr.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Var. res.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4194062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Base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116 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8864384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No </a:t>
                          </a:r>
                          <a:r>
                            <a:rPr lang="es-ES" noProof="0" dirty="0" err="1"/>
                            <a:t>converts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6,35s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0039027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Vectorized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2,77s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32G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9054133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Struct</a:t>
                          </a:r>
                          <a:r>
                            <a:rPr lang="es-ES" noProof="0" dirty="0"/>
                            <a:t> of </a:t>
                          </a:r>
                          <a:r>
                            <a:rPr lang="es-ES" noProof="0" dirty="0" err="1"/>
                            <a:t>arrays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1,51s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18G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899615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Reuse</a:t>
                          </a:r>
                          <a:r>
                            <a:rPr lang="es-ES" noProof="0" dirty="0"/>
                            <a:t> </a:t>
                          </a:r>
                          <a:r>
                            <a:rPr lang="es-ES" noProof="0" dirty="0" err="1"/>
                            <a:t>distance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1,06s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8754496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Parallel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0,28s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10,8G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32925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3">
                <a:extLst>
                  <a:ext uri="{FF2B5EF4-FFF2-40B4-BE49-F238E27FC236}">
                    <a16:creationId xmlns:a16="http://schemas.microsoft.com/office/drawing/2014/main" id="{8378CA90-A6A9-F94A-A71C-23F5E057D0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680794"/>
                  </p:ext>
                </p:extLst>
              </p:nvPr>
            </p:nvGraphicFramePr>
            <p:xfrm>
              <a:off x="7056015" y="1798001"/>
              <a:ext cx="4645152" cy="2560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0512">
                      <a:extLst>
                        <a:ext uri="{9D8B030D-6E8A-4147-A177-3AD203B41FA5}">
                          <a16:colId xmlns:a16="http://schemas.microsoft.com/office/drawing/2014/main" val="1405406128"/>
                        </a:ext>
                      </a:extLst>
                    </a:gridCol>
                    <a:gridCol w="996696">
                      <a:extLst>
                        <a:ext uri="{9D8B030D-6E8A-4147-A177-3AD203B41FA5}">
                          <a16:colId xmlns:a16="http://schemas.microsoft.com/office/drawing/2014/main" val="540748940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3065574342"/>
                        </a:ext>
                      </a:extLst>
                    </a:gridCol>
                    <a:gridCol w="1014984">
                      <a:extLst>
                        <a:ext uri="{9D8B030D-6E8A-4147-A177-3AD203B41FA5}">
                          <a16:colId xmlns:a16="http://schemas.microsoft.com/office/drawing/2014/main" val="279638537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Versión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Tiempo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Instr.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Var. res.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419406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Base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116 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886438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No </a:t>
                          </a:r>
                          <a:r>
                            <a:rPr lang="es-ES" noProof="0" dirty="0" err="1"/>
                            <a:t>converts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6,35s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003902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Vectorized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2,77s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32G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5"/>
                          <a:stretch>
                            <a:fillRect l="-357485" t="-301639" r="-2395" b="-3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1905413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Struct</a:t>
                          </a:r>
                          <a:r>
                            <a:rPr lang="es-ES" noProof="0" dirty="0"/>
                            <a:t> of </a:t>
                          </a:r>
                          <a:r>
                            <a:rPr lang="es-ES" noProof="0" dirty="0" err="1"/>
                            <a:t>arrays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1,51s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18G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5"/>
                          <a:stretch>
                            <a:fillRect l="-357485" t="-408333" r="-2395" b="-2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8996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Reuse</a:t>
                          </a:r>
                          <a:r>
                            <a:rPr lang="es-ES" noProof="0" dirty="0"/>
                            <a:t> </a:t>
                          </a:r>
                          <a:r>
                            <a:rPr lang="es-ES" noProof="0" dirty="0" err="1"/>
                            <a:t>distance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1,06s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5"/>
                          <a:stretch>
                            <a:fillRect l="-357485" t="-508333" r="-2395" b="-1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875449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Parallel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0,28s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10,8G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5"/>
                          <a:stretch>
                            <a:fillRect l="-357485" t="-608333" r="-2395" b="-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329253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844766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36BDBF-C773-05FE-71D9-71536F2E4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8A4C6E-5F27-5F4D-A530-36A4A6D41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Optimizaciones de la implementación directa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8F272325-298E-A3EA-633C-46972FC924B2}"/>
                  </a:ext>
                </a:extLst>
              </p:cNvPr>
              <p:cNvSpPr txBox="1"/>
              <p:nvPr/>
            </p:nvSpPr>
            <p:spPr>
              <a:xfrm>
                <a:off x="1530286" y="2619219"/>
                <a:ext cx="3511107" cy="487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Usamos 6 cores </a:t>
                </a:r>
                <a:r>
                  <a:rPr lang="es-ES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1,06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6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=0,177</m:t>
                    </m:r>
                    <m:r>
                      <a:rPr lang="es-E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𝑠</m:t>
                    </m:r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8F272325-298E-A3EA-633C-46972FC92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286" y="2619219"/>
                <a:ext cx="3511107" cy="487634"/>
              </a:xfrm>
              <a:prstGeom prst="rect">
                <a:avLst/>
              </a:prstGeom>
              <a:blipFill>
                <a:blip r:embed="rId3"/>
                <a:stretch>
                  <a:fillRect l="-1389" b="-8750"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3">
                <a:extLst>
                  <a:ext uri="{FF2B5EF4-FFF2-40B4-BE49-F238E27FC236}">
                    <a16:creationId xmlns:a16="http://schemas.microsoft.com/office/drawing/2014/main" id="{DC7BD5EC-5E86-D75B-1885-72FC565647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7129646"/>
                  </p:ext>
                </p:extLst>
              </p:nvPr>
            </p:nvGraphicFramePr>
            <p:xfrm>
              <a:off x="7056015" y="1798001"/>
              <a:ext cx="4645152" cy="2560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0512">
                      <a:extLst>
                        <a:ext uri="{9D8B030D-6E8A-4147-A177-3AD203B41FA5}">
                          <a16:colId xmlns:a16="http://schemas.microsoft.com/office/drawing/2014/main" val="1405406128"/>
                        </a:ext>
                      </a:extLst>
                    </a:gridCol>
                    <a:gridCol w="996696">
                      <a:extLst>
                        <a:ext uri="{9D8B030D-6E8A-4147-A177-3AD203B41FA5}">
                          <a16:colId xmlns:a16="http://schemas.microsoft.com/office/drawing/2014/main" val="540748940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3065574342"/>
                        </a:ext>
                      </a:extLst>
                    </a:gridCol>
                    <a:gridCol w="1014984">
                      <a:extLst>
                        <a:ext uri="{9D8B030D-6E8A-4147-A177-3AD203B41FA5}">
                          <a16:colId xmlns:a16="http://schemas.microsoft.com/office/drawing/2014/main" val="2796385372"/>
                        </a:ext>
                      </a:extLst>
                    </a:gridCol>
                  </a:tblGrid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Versión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Tiempo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Instr.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Var. res.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4194062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Base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116 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8864384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No </a:t>
                          </a:r>
                          <a:r>
                            <a:rPr lang="es-ES" noProof="0" dirty="0" err="1"/>
                            <a:t>converts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6,35s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0039027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Vectorized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2,77s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32G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9054133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Struct</a:t>
                          </a:r>
                          <a:r>
                            <a:rPr lang="es-ES" noProof="0" dirty="0"/>
                            <a:t> of </a:t>
                          </a:r>
                          <a:r>
                            <a:rPr lang="es-ES" noProof="0" dirty="0" err="1"/>
                            <a:t>arrays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1,51s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18G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899615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Reuse</a:t>
                          </a:r>
                          <a:r>
                            <a:rPr lang="es-ES" noProof="0" dirty="0"/>
                            <a:t> </a:t>
                          </a:r>
                          <a:r>
                            <a:rPr lang="es-ES" noProof="0" dirty="0" err="1"/>
                            <a:t>distance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1,06s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8754496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Parallel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0,28s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10,8G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50966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3">
                <a:extLst>
                  <a:ext uri="{FF2B5EF4-FFF2-40B4-BE49-F238E27FC236}">
                    <a16:creationId xmlns:a16="http://schemas.microsoft.com/office/drawing/2014/main" id="{DC7BD5EC-5E86-D75B-1885-72FC565647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7129646"/>
                  </p:ext>
                </p:extLst>
              </p:nvPr>
            </p:nvGraphicFramePr>
            <p:xfrm>
              <a:off x="7056015" y="1798001"/>
              <a:ext cx="4645152" cy="2560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0512">
                      <a:extLst>
                        <a:ext uri="{9D8B030D-6E8A-4147-A177-3AD203B41FA5}">
                          <a16:colId xmlns:a16="http://schemas.microsoft.com/office/drawing/2014/main" val="1405406128"/>
                        </a:ext>
                      </a:extLst>
                    </a:gridCol>
                    <a:gridCol w="996696">
                      <a:extLst>
                        <a:ext uri="{9D8B030D-6E8A-4147-A177-3AD203B41FA5}">
                          <a16:colId xmlns:a16="http://schemas.microsoft.com/office/drawing/2014/main" val="540748940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3065574342"/>
                        </a:ext>
                      </a:extLst>
                    </a:gridCol>
                    <a:gridCol w="1014984">
                      <a:extLst>
                        <a:ext uri="{9D8B030D-6E8A-4147-A177-3AD203B41FA5}">
                          <a16:colId xmlns:a16="http://schemas.microsoft.com/office/drawing/2014/main" val="279638537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Versión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Tiempo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Instr.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Var. res.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419406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Base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116 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886438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No </a:t>
                          </a:r>
                          <a:r>
                            <a:rPr lang="es-ES" noProof="0" dirty="0" err="1"/>
                            <a:t>converts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6,35s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003902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Vectorized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2,77s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32G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4"/>
                          <a:stretch>
                            <a:fillRect l="-357485" t="-301639" r="-2395" b="-3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1905413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Struct</a:t>
                          </a:r>
                          <a:r>
                            <a:rPr lang="es-ES" noProof="0" dirty="0"/>
                            <a:t> of </a:t>
                          </a:r>
                          <a:r>
                            <a:rPr lang="es-ES" noProof="0" dirty="0" err="1"/>
                            <a:t>arrays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1,51s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18G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4"/>
                          <a:stretch>
                            <a:fillRect l="-357485" t="-408333" r="-2395" b="-2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8996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Reuse</a:t>
                          </a:r>
                          <a:r>
                            <a:rPr lang="es-ES" noProof="0" dirty="0"/>
                            <a:t> </a:t>
                          </a:r>
                          <a:r>
                            <a:rPr lang="es-ES" noProof="0" dirty="0" err="1"/>
                            <a:t>distance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1,06s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4"/>
                          <a:stretch>
                            <a:fillRect l="-357485" t="-508333" r="-2395" b="-1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875449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Parallel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0,28s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10,8G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4"/>
                          <a:stretch>
                            <a:fillRect l="-357485" t="-608333" r="-2395" b="-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509661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Rectángulo 18">
            <a:extLst>
              <a:ext uri="{FF2B5EF4-FFF2-40B4-BE49-F238E27FC236}">
                <a16:creationId xmlns:a16="http://schemas.microsoft.com/office/drawing/2014/main" id="{16BC6EBD-17C0-00D3-168E-F3410171ACD8}"/>
              </a:ext>
            </a:extLst>
          </p:cNvPr>
          <p:cNvSpPr/>
          <p:nvPr/>
        </p:nvSpPr>
        <p:spPr>
          <a:xfrm>
            <a:off x="9021126" y="4031489"/>
            <a:ext cx="666749" cy="2952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AC298CD-510C-36B1-9D14-E7DAA5FE6AD8}"/>
              </a:ext>
            </a:extLst>
          </p:cNvPr>
          <p:cNvSpPr txBox="1"/>
          <p:nvPr/>
        </p:nvSpPr>
        <p:spPr>
          <a:xfrm>
            <a:off x="9687875" y="3999187"/>
            <a:ext cx="454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!!!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191807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79BBF5-416E-C8F6-806A-6F7AA8FFF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E53521-8217-2889-36FD-E978EB226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Optimizaciones de la implementación directa</a:t>
            </a:r>
          </a:p>
        </p:txBody>
      </p:sp>
      <p:graphicFrame>
        <p:nvGraphicFramePr>
          <p:cNvPr id="19" name="Tabla 18">
            <a:extLst>
              <a:ext uri="{FF2B5EF4-FFF2-40B4-BE49-F238E27FC236}">
                <a16:creationId xmlns:a16="http://schemas.microsoft.com/office/drawing/2014/main" id="{289B271E-E8BD-7B94-008C-D55DA73AF7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480211"/>
              </p:ext>
            </p:extLst>
          </p:nvPr>
        </p:nvGraphicFramePr>
        <p:xfrm>
          <a:off x="4571706" y="3888505"/>
          <a:ext cx="2904734" cy="25834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52367">
                  <a:extLst>
                    <a:ext uri="{9D8B030D-6E8A-4147-A177-3AD203B41FA5}">
                      <a16:colId xmlns:a16="http://schemas.microsoft.com/office/drawing/2014/main" val="817389266"/>
                    </a:ext>
                  </a:extLst>
                </a:gridCol>
                <a:gridCol w="1452367">
                  <a:extLst>
                    <a:ext uri="{9D8B030D-6E8A-4147-A177-3AD203B41FA5}">
                      <a16:colId xmlns:a16="http://schemas.microsoft.com/office/drawing/2014/main" val="2853537795"/>
                    </a:ext>
                  </a:extLst>
                </a:gridCol>
              </a:tblGrid>
              <a:tr h="707023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400" b="1" u="none" strike="noStrike" noProof="0" dirty="0">
                          <a:effectLst/>
                        </a:rPr>
                        <a:t>Iteración</a:t>
                      </a:r>
                      <a:endParaRPr lang="es-ES" sz="2400" b="1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400" b="1" u="none" strike="noStrike" noProof="0" dirty="0">
                          <a:effectLst/>
                        </a:rPr>
                        <a:t>Trabajo</a:t>
                      </a:r>
                      <a:endParaRPr lang="es-ES" sz="2400" b="1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31776260"/>
                  </a:ext>
                </a:extLst>
              </a:tr>
              <a:tr h="358055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400" u="none" strike="noStrike" noProof="0" dirty="0">
                          <a:effectLst/>
                        </a:rPr>
                        <a:t>1</a:t>
                      </a:r>
                      <a:endParaRPr lang="es-ES" sz="24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n-2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4913639"/>
                  </a:ext>
                </a:extLst>
              </a:tr>
              <a:tr h="358055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400" u="none" strike="noStrike" noProof="0" dirty="0">
                          <a:effectLst/>
                        </a:rPr>
                        <a:t>2</a:t>
                      </a:r>
                      <a:endParaRPr lang="es-ES" sz="24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400" u="none" strike="noStrike" noProof="0" dirty="0">
                          <a:effectLst/>
                        </a:rPr>
                        <a:t>n-3</a:t>
                      </a:r>
                      <a:endParaRPr lang="es-ES" sz="24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45791097"/>
                  </a:ext>
                </a:extLst>
              </a:tr>
              <a:tr h="358055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400" u="none" strike="noStrike" noProof="0" dirty="0">
                          <a:effectLst/>
                        </a:rPr>
                        <a:t>3</a:t>
                      </a:r>
                      <a:endParaRPr lang="es-ES" sz="24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400" u="none" strike="noStrike" noProof="0" dirty="0">
                          <a:effectLst/>
                        </a:rPr>
                        <a:t>n-4</a:t>
                      </a:r>
                      <a:endParaRPr lang="es-ES" sz="24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0650868"/>
                  </a:ext>
                </a:extLst>
              </a:tr>
              <a:tr h="358055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400" u="none" strike="noStrike" noProof="0" dirty="0">
                          <a:effectLst/>
                        </a:rPr>
                        <a:t>...</a:t>
                      </a:r>
                      <a:endParaRPr lang="es-ES" sz="24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400" u="none" strike="noStrike" noProof="0" dirty="0">
                          <a:effectLst/>
                        </a:rPr>
                        <a:t>...</a:t>
                      </a:r>
                      <a:endParaRPr lang="es-ES" sz="24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26077651"/>
                  </a:ext>
                </a:extLst>
              </a:tr>
              <a:tr h="358055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400" u="none" strike="noStrike" noProof="0" dirty="0">
                          <a:effectLst/>
                        </a:rPr>
                        <a:t>n-1</a:t>
                      </a:r>
                      <a:endParaRPr lang="es-ES" sz="24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9154363"/>
                  </a:ext>
                </a:extLst>
              </a:tr>
            </a:tbl>
          </a:graphicData>
        </a:graphic>
      </p:graphicFrame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21FFB4FA-A0F1-821E-53A9-4EABA77684B6}"/>
              </a:ext>
            </a:extLst>
          </p:cNvPr>
          <p:cNvCxnSpPr>
            <a:cxnSpLocks/>
          </p:cNvCxnSpPr>
          <p:nvPr/>
        </p:nvCxnSpPr>
        <p:spPr>
          <a:xfrm flipH="1">
            <a:off x="7797866" y="3340545"/>
            <a:ext cx="661980" cy="1839684"/>
          </a:xfrm>
          <a:prstGeom prst="bentConnector3">
            <a:avLst>
              <a:gd name="adj1" fmla="val -9064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Imagen 20">
            <a:extLst>
              <a:ext uri="{FF2B5EF4-FFF2-40B4-BE49-F238E27FC236}">
                <a16:creationId xmlns:a16="http://schemas.microsoft.com/office/drawing/2014/main" id="{0C8B8C2D-D778-6086-A169-8911B4BA99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824" r="42321" b="28971"/>
          <a:stretch/>
        </p:blipFill>
        <p:spPr>
          <a:xfrm>
            <a:off x="3532055" y="1938204"/>
            <a:ext cx="4596801" cy="1719298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5C521E17-5FB9-B3A2-FCD4-4165006D5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054" y="1574310"/>
            <a:ext cx="2235349" cy="36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8180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537944-EE97-A5D9-68A6-894169DAA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30D8C3-EF96-5FF6-FDB6-0F08D5DB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Optimizaciones de la implementación directa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86BE096-70DC-AC97-C8E1-0E6F3F0C6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13" y="1886357"/>
            <a:ext cx="5830114" cy="2124371"/>
          </a:xfrm>
          <a:prstGeom prst="rect">
            <a:avLst/>
          </a:prstGeom>
        </p:spPr>
      </p:pic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28F32BC7-D766-329E-1910-3D29C99190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071746"/>
              </p:ext>
            </p:extLst>
          </p:nvPr>
        </p:nvGraphicFramePr>
        <p:xfrm>
          <a:off x="699713" y="4743589"/>
          <a:ext cx="572725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1814">
                  <a:extLst>
                    <a:ext uri="{9D8B030D-6E8A-4147-A177-3AD203B41FA5}">
                      <a16:colId xmlns:a16="http://schemas.microsoft.com/office/drawing/2014/main" val="2481439796"/>
                    </a:ext>
                  </a:extLst>
                </a:gridCol>
                <a:gridCol w="1431814">
                  <a:extLst>
                    <a:ext uri="{9D8B030D-6E8A-4147-A177-3AD203B41FA5}">
                      <a16:colId xmlns:a16="http://schemas.microsoft.com/office/drawing/2014/main" val="2326854281"/>
                    </a:ext>
                  </a:extLst>
                </a:gridCol>
                <a:gridCol w="1431814">
                  <a:extLst>
                    <a:ext uri="{9D8B030D-6E8A-4147-A177-3AD203B41FA5}">
                      <a16:colId xmlns:a16="http://schemas.microsoft.com/office/drawing/2014/main" val="3762686481"/>
                    </a:ext>
                  </a:extLst>
                </a:gridCol>
                <a:gridCol w="1431814">
                  <a:extLst>
                    <a:ext uri="{9D8B030D-6E8A-4147-A177-3AD203B41FA5}">
                      <a16:colId xmlns:a16="http://schemas.microsoft.com/office/drawing/2014/main" val="37653561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1 Thread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2 Threads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6 Threads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12 Threads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347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1,07s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0,57s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0,2s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0,185s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07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1x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1,88x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5,35x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5,78x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0465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3">
                <a:extLst>
                  <a:ext uri="{FF2B5EF4-FFF2-40B4-BE49-F238E27FC236}">
                    <a16:creationId xmlns:a16="http://schemas.microsoft.com/office/drawing/2014/main" id="{E7296F81-AF09-C3A2-81CE-CCEAC283CB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0145820"/>
                  </p:ext>
                </p:extLst>
              </p:nvPr>
            </p:nvGraphicFramePr>
            <p:xfrm>
              <a:off x="6915166" y="1808859"/>
              <a:ext cx="4718686" cy="2926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39173">
                      <a:extLst>
                        <a:ext uri="{9D8B030D-6E8A-4147-A177-3AD203B41FA5}">
                          <a16:colId xmlns:a16="http://schemas.microsoft.com/office/drawing/2014/main" val="1405406128"/>
                        </a:ext>
                      </a:extLst>
                    </a:gridCol>
                    <a:gridCol w="1012474">
                      <a:extLst>
                        <a:ext uri="{9D8B030D-6E8A-4147-A177-3AD203B41FA5}">
                          <a16:colId xmlns:a16="http://schemas.microsoft.com/office/drawing/2014/main" val="540748940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3065574342"/>
                        </a:ext>
                      </a:extLst>
                    </a:gridCol>
                    <a:gridCol w="1031051">
                      <a:extLst>
                        <a:ext uri="{9D8B030D-6E8A-4147-A177-3AD203B41FA5}">
                          <a16:colId xmlns:a16="http://schemas.microsoft.com/office/drawing/2014/main" val="2796385372"/>
                        </a:ext>
                      </a:extLst>
                    </a:gridCol>
                  </a:tblGrid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Versión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Tiempo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Instr.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Var. res.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4194062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Base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116 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8864384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No </a:t>
                          </a:r>
                          <a:r>
                            <a:rPr lang="es-ES" noProof="0" dirty="0" err="1"/>
                            <a:t>converts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6,35s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0039027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Vectorized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2,77s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32G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9054133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Struct</a:t>
                          </a:r>
                          <a:r>
                            <a:rPr lang="es-ES" noProof="0" dirty="0"/>
                            <a:t> of </a:t>
                          </a:r>
                          <a:r>
                            <a:rPr lang="es-ES" noProof="0" dirty="0" err="1"/>
                            <a:t>arrays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1,51s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18G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899615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Reuse</a:t>
                          </a:r>
                          <a:r>
                            <a:rPr lang="es-ES" noProof="0" dirty="0"/>
                            <a:t> </a:t>
                          </a:r>
                          <a:r>
                            <a:rPr lang="es-ES" noProof="0" dirty="0" err="1"/>
                            <a:t>distance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1,06s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4148696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Parallel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0,28s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10,8G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9716496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Parallel</a:t>
                          </a:r>
                          <a:r>
                            <a:rPr lang="es-ES" noProof="0" dirty="0"/>
                            <a:t> </a:t>
                          </a:r>
                          <a:r>
                            <a:rPr lang="es-ES" noProof="0" dirty="0" err="1"/>
                            <a:t>dynamic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0,185s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10,1G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90061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3">
                <a:extLst>
                  <a:ext uri="{FF2B5EF4-FFF2-40B4-BE49-F238E27FC236}">
                    <a16:creationId xmlns:a16="http://schemas.microsoft.com/office/drawing/2014/main" id="{E7296F81-AF09-C3A2-81CE-CCEAC283CB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0145820"/>
                  </p:ext>
                </p:extLst>
              </p:nvPr>
            </p:nvGraphicFramePr>
            <p:xfrm>
              <a:off x="6915166" y="1808859"/>
              <a:ext cx="4718686" cy="2926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39173">
                      <a:extLst>
                        <a:ext uri="{9D8B030D-6E8A-4147-A177-3AD203B41FA5}">
                          <a16:colId xmlns:a16="http://schemas.microsoft.com/office/drawing/2014/main" val="1405406128"/>
                        </a:ext>
                      </a:extLst>
                    </a:gridCol>
                    <a:gridCol w="1012474">
                      <a:extLst>
                        <a:ext uri="{9D8B030D-6E8A-4147-A177-3AD203B41FA5}">
                          <a16:colId xmlns:a16="http://schemas.microsoft.com/office/drawing/2014/main" val="540748940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3065574342"/>
                        </a:ext>
                      </a:extLst>
                    </a:gridCol>
                    <a:gridCol w="1031051">
                      <a:extLst>
                        <a:ext uri="{9D8B030D-6E8A-4147-A177-3AD203B41FA5}">
                          <a16:colId xmlns:a16="http://schemas.microsoft.com/office/drawing/2014/main" val="279638537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Versión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Tiempo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Instr.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Var. res.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419406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Base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116 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886438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No </a:t>
                          </a:r>
                          <a:r>
                            <a:rPr lang="es-ES" noProof="0" dirty="0" err="1"/>
                            <a:t>converts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6,35s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003902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Vectorized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2,77s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32G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4"/>
                          <a:stretch>
                            <a:fillRect l="-359172" t="-301639" r="-2367" b="-4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1905413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Struct</a:t>
                          </a:r>
                          <a:r>
                            <a:rPr lang="es-ES" noProof="0" dirty="0"/>
                            <a:t> of </a:t>
                          </a:r>
                          <a:r>
                            <a:rPr lang="es-ES" noProof="0" dirty="0" err="1"/>
                            <a:t>arrays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1,51s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18G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4"/>
                          <a:stretch>
                            <a:fillRect l="-359172" t="-408333" r="-2367" b="-3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8996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Reuse</a:t>
                          </a:r>
                          <a:r>
                            <a:rPr lang="es-ES" noProof="0" dirty="0"/>
                            <a:t> </a:t>
                          </a:r>
                          <a:r>
                            <a:rPr lang="es-ES" noProof="0" dirty="0" err="1"/>
                            <a:t>distance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1,06s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4"/>
                          <a:stretch>
                            <a:fillRect l="-359172" t="-508333" r="-2367" b="-2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414869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Parallel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0,28s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10,8G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4"/>
                          <a:stretch>
                            <a:fillRect l="-359172" t="-608333" r="-2367" b="-1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7971649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Parallel</a:t>
                          </a:r>
                          <a:r>
                            <a:rPr lang="es-ES" noProof="0" dirty="0"/>
                            <a:t> </a:t>
                          </a:r>
                          <a:r>
                            <a:rPr lang="es-ES" noProof="0" dirty="0" err="1"/>
                            <a:t>dynamic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0,185s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10,1G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4"/>
                          <a:stretch>
                            <a:fillRect l="-359172" t="-708333" r="-2367" b="-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900616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252662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EDFAF8-F14D-7141-9863-571959B48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D1A7D5-4DEC-87F6-32A4-4671B98BD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Optimizaciones de la implementación directa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3">
                <a:extLst>
                  <a:ext uri="{FF2B5EF4-FFF2-40B4-BE49-F238E27FC236}">
                    <a16:creationId xmlns:a16="http://schemas.microsoft.com/office/drawing/2014/main" id="{1CA17642-EF5D-2618-182C-C6130983BA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8935148"/>
                  </p:ext>
                </p:extLst>
              </p:nvPr>
            </p:nvGraphicFramePr>
            <p:xfrm>
              <a:off x="6915166" y="1808859"/>
              <a:ext cx="4718686" cy="2926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39173">
                      <a:extLst>
                        <a:ext uri="{9D8B030D-6E8A-4147-A177-3AD203B41FA5}">
                          <a16:colId xmlns:a16="http://schemas.microsoft.com/office/drawing/2014/main" val="1405406128"/>
                        </a:ext>
                      </a:extLst>
                    </a:gridCol>
                    <a:gridCol w="1012474">
                      <a:extLst>
                        <a:ext uri="{9D8B030D-6E8A-4147-A177-3AD203B41FA5}">
                          <a16:colId xmlns:a16="http://schemas.microsoft.com/office/drawing/2014/main" val="540748940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3065574342"/>
                        </a:ext>
                      </a:extLst>
                    </a:gridCol>
                    <a:gridCol w="1031051">
                      <a:extLst>
                        <a:ext uri="{9D8B030D-6E8A-4147-A177-3AD203B41FA5}">
                          <a16:colId xmlns:a16="http://schemas.microsoft.com/office/drawing/2014/main" val="2796385372"/>
                        </a:ext>
                      </a:extLst>
                    </a:gridCol>
                  </a:tblGrid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Versión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Tiempo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Instr.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Var. res.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4194062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Base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116 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8864384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No </a:t>
                          </a:r>
                          <a:r>
                            <a:rPr lang="es-ES" noProof="0" dirty="0" err="1"/>
                            <a:t>converts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6,35s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0039027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Vectorized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2,77s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32G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9054133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Struct</a:t>
                          </a:r>
                          <a:r>
                            <a:rPr lang="es-ES" noProof="0" dirty="0"/>
                            <a:t> of </a:t>
                          </a:r>
                          <a:r>
                            <a:rPr lang="es-ES" noProof="0" dirty="0" err="1"/>
                            <a:t>arrays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1,51s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18G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899615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Reuse</a:t>
                          </a:r>
                          <a:r>
                            <a:rPr lang="es-ES" noProof="0" dirty="0"/>
                            <a:t> </a:t>
                          </a:r>
                          <a:r>
                            <a:rPr lang="es-ES" noProof="0" dirty="0" err="1"/>
                            <a:t>distance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1,06s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4148696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Parallel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0,28s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10,8G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9716496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Parallel</a:t>
                          </a:r>
                          <a:r>
                            <a:rPr lang="es-ES" noProof="0" dirty="0"/>
                            <a:t> </a:t>
                          </a:r>
                          <a:r>
                            <a:rPr lang="es-ES" noProof="0" dirty="0" err="1"/>
                            <a:t>dynamic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0,185s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10,1G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90061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3">
                <a:extLst>
                  <a:ext uri="{FF2B5EF4-FFF2-40B4-BE49-F238E27FC236}">
                    <a16:creationId xmlns:a16="http://schemas.microsoft.com/office/drawing/2014/main" id="{1CA17642-EF5D-2618-182C-C6130983BA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8935148"/>
                  </p:ext>
                </p:extLst>
              </p:nvPr>
            </p:nvGraphicFramePr>
            <p:xfrm>
              <a:off x="6915166" y="1808859"/>
              <a:ext cx="4718686" cy="2926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39173">
                      <a:extLst>
                        <a:ext uri="{9D8B030D-6E8A-4147-A177-3AD203B41FA5}">
                          <a16:colId xmlns:a16="http://schemas.microsoft.com/office/drawing/2014/main" val="1405406128"/>
                        </a:ext>
                      </a:extLst>
                    </a:gridCol>
                    <a:gridCol w="1012474">
                      <a:extLst>
                        <a:ext uri="{9D8B030D-6E8A-4147-A177-3AD203B41FA5}">
                          <a16:colId xmlns:a16="http://schemas.microsoft.com/office/drawing/2014/main" val="540748940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3065574342"/>
                        </a:ext>
                      </a:extLst>
                    </a:gridCol>
                    <a:gridCol w="1031051">
                      <a:extLst>
                        <a:ext uri="{9D8B030D-6E8A-4147-A177-3AD203B41FA5}">
                          <a16:colId xmlns:a16="http://schemas.microsoft.com/office/drawing/2014/main" val="279638537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Versión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Tiempo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Instr.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Var. res.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419406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Base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116 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886438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No </a:t>
                          </a:r>
                          <a:r>
                            <a:rPr lang="es-ES" noProof="0" dirty="0" err="1"/>
                            <a:t>converts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6,35s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003902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Vectorized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2,77s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32G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3"/>
                          <a:stretch>
                            <a:fillRect l="-359172" t="-301639" r="-2367" b="-4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1905413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Struct</a:t>
                          </a:r>
                          <a:r>
                            <a:rPr lang="es-ES" noProof="0" dirty="0"/>
                            <a:t> of </a:t>
                          </a:r>
                          <a:r>
                            <a:rPr lang="es-ES" noProof="0" dirty="0" err="1"/>
                            <a:t>arrays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1,51s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18G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3"/>
                          <a:stretch>
                            <a:fillRect l="-359172" t="-408333" r="-2367" b="-3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8996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Reuse</a:t>
                          </a:r>
                          <a:r>
                            <a:rPr lang="es-ES" noProof="0" dirty="0"/>
                            <a:t> </a:t>
                          </a:r>
                          <a:r>
                            <a:rPr lang="es-ES" noProof="0" dirty="0" err="1"/>
                            <a:t>distance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1,06s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3"/>
                          <a:stretch>
                            <a:fillRect l="-359172" t="-508333" r="-2367" b="-2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414869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Parallel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0,28s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10,8G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3"/>
                          <a:stretch>
                            <a:fillRect l="-359172" t="-608333" r="-2367" b="-1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7971649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Parallel</a:t>
                          </a:r>
                          <a:r>
                            <a:rPr lang="es-ES" noProof="0" dirty="0"/>
                            <a:t> </a:t>
                          </a:r>
                          <a:r>
                            <a:rPr lang="es-ES" noProof="0" dirty="0" err="1"/>
                            <a:t>dynamic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0,185s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10,1G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3"/>
                          <a:stretch>
                            <a:fillRect l="-359172" t="-708333" r="-2367" b="-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900616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Imagen 7">
            <a:extLst>
              <a:ext uri="{FF2B5EF4-FFF2-40B4-BE49-F238E27FC236}">
                <a16:creationId xmlns:a16="http://schemas.microsoft.com/office/drawing/2014/main" id="{818BEFA4-C0CF-D640-7BB8-6DA129189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14" y="1655277"/>
            <a:ext cx="5002444" cy="495131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6BF5FAF3-F065-E815-AA6F-815A821A8C18}"/>
              </a:ext>
            </a:extLst>
          </p:cNvPr>
          <p:cNvSpPr/>
          <p:nvPr/>
        </p:nvSpPr>
        <p:spPr>
          <a:xfrm>
            <a:off x="1005062" y="2460440"/>
            <a:ext cx="2050989" cy="221548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EEF8A62-C2B3-9537-CA6D-263AAB650AFC}"/>
              </a:ext>
            </a:extLst>
          </p:cNvPr>
          <p:cNvSpPr/>
          <p:nvPr/>
        </p:nvSpPr>
        <p:spPr>
          <a:xfrm>
            <a:off x="1327237" y="4444267"/>
            <a:ext cx="4232330" cy="1286548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008837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3E137E-3FC6-553E-152D-E4CDE5C41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336632-038F-5498-1E15-1ACE809EA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Optimizaciones de la implementación directa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9CD66D8-557E-765B-0F9F-1622ECA99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" b="395"/>
          <a:stretch/>
        </p:blipFill>
        <p:spPr>
          <a:xfrm>
            <a:off x="898568" y="2037622"/>
            <a:ext cx="4329955" cy="2162477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C5A44DA4-CFA1-5395-842A-C0A74CAFB5E2}"/>
              </a:ext>
            </a:extLst>
          </p:cNvPr>
          <p:cNvSpPr/>
          <p:nvPr/>
        </p:nvSpPr>
        <p:spPr>
          <a:xfrm>
            <a:off x="898568" y="2006663"/>
            <a:ext cx="4329955" cy="282812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3">
                <a:extLst>
                  <a:ext uri="{FF2B5EF4-FFF2-40B4-BE49-F238E27FC236}">
                    <a16:creationId xmlns:a16="http://schemas.microsoft.com/office/drawing/2014/main" id="{91B6CBF5-64BD-2767-BFFF-E36DD5CEFF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830314"/>
                  </p:ext>
                </p:extLst>
              </p:nvPr>
            </p:nvGraphicFramePr>
            <p:xfrm>
              <a:off x="6915166" y="1808859"/>
              <a:ext cx="4718686" cy="2560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39173">
                      <a:extLst>
                        <a:ext uri="{9D8B030D-6E8A-4147-A177-3AD203B41FA5}">
                          <a16:colId xmlns:a16="http://schemas.microsoft.com/office/drawing/2014/main" val="1405406128"/>
                        </a:ext>
                      </a:extLst>
                    </a:gridCol>
                    <a:gridCol w="1012474">
                      <a:extLst>
                        <a:ext uri="{9D8B030D-6E8A-4147-A177-3AD203B41FA5}">
                          <a16:colId xmlns:a16="http://schemas.microsoft.com/office/drawing/2014/main" val="540748940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3065574342"/>
                        </a:ext>
                      </a:extLst>
                    </a:gridCol>
                    <a:gridCol w="1031051">
                      <a:extLst>
                        <a:ext uri="{9D8B030D-6E8A-4147-A177-3AD203B41FA5}">
                          <a16:colId xmlns:a16="http://schemas.microsoft.com/office/drawing/2014/main" val="2796385372"/>
                        </a:ext>
                      </a:extLst>
                    </a:gridCol>
                  </a:tblGrid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Versión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Tiempo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Instr.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Var. res.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4194062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Base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116 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8864384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No </a:t>
                          </a:r>
                          <a:r>
                            <a:rPr lang="es-ES" noProof="0" dirty="0" err="1"/>
                            <a:t>converts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6,35s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0039027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Vectorized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2,77s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32G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9054133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Struct</a:t>
                          </a:r>
                          <a:r>
                            <a:rPr lang="es-ES" noProof="0" dirty="0"/>
                            <a:t> of </a:t>
                          </a:r>
                          <a:r>
                            <a:rPr lang="es-ES" noProof="0" dirty="0" err="1"/>
                            <a:t>arrays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1,51s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18G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899615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Reuse</a:t>
                          </a:r>
                          <a:r>
                            <a:rPr lang="es-ES" noProof="0" dirty="0"/>
                            <a:t> </a:t>
                          </a:r>
                          <a:r>
                            <a:rPr lang="es-ES" noProof="0" dirty="0" err="1"/>
                            <a:t>distance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1,06s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4148696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Parallel</a:t>
                          </a:r>
                          <a:r>
                            <a:rPr lang="es-ES" noProof="0" dirty="0"/>
                            <a:t> </a:t>
                          </a:r>
                          <a:r>
                            <a:rPr lang="es-ES" noProof="0" dirty="0" err="1"/>
                            <a:t>dynamic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0,185s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10,1G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90061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3">
                <a:extLst>
                  <a:ext uri="{FF2B5EF4-FFF2-40B4-BE49-F238E27FC236}">
                    <a16:creationId xmlns:a16="http://schemas.microsoft.com/office/drawing/2014/main" id="{91B6CBF5-64BD-2767-BFFF-E36DD5CEFF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830314"/>
                  </p:ext>
                </p:extLst>
              </p:nvPr>
            </p:nvGraphicFramePr>
            <p:xfrm>
              <a:off x="6915166" y="1808859"/>
              <a:ext cx="4718686" cy="2560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39173">
                      <a:extLst>
                        <a:ext uri="{9D8B030D-6E8A-4147-A177-3AD203B41FA5}">
                          <a16:colId xmlns:a16="http://schemas.microsoft.com/office/drawing/2014/main" val="1405406128"/>
                        </a:ext>
                      </a:extLst>
                    </a:gridCol>
                    <a:gridCol w="1012474">
                      <a:extLst>
                        <a:ext uri="{9D8B030D-6E8A-4147-A177-3AD203B41FA5}">
                          <a16:colId xmlns:a16="http://schemas.microsoft.com/office/drawing/2014/main" val="540748940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3065574342"/>
                        </a:ext>
                      </a:extLst>
                    </a:gridCol>
                    <a:gridCol w="1031051">
                      <a:extLst>
                        <a:ext uri="{9D8B030D-6E8A-4147-A177-3AD203B41FA5}">
                          <a16:colId xmlns:a16="http://schemas.microsoft.com/office/drawing/2014/main" val="279638537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Versión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Tiempo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Instr.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Var. res.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419406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Base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116 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886438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No </a:t>
                          </a:r>
                          <a:r>
                            <a:rPr lang="es-ES" noProof="0" dirty="0" err="1"/>
                            <a:t>converts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6,35s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003902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Vectorized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2,77s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32G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4"/>
                          <a:stretch>
                            <a:fillRect l="-359172" t="-301639" r="-2367" b="-3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1905413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Struct</a:t>
                          </a:r>
                          <a:r>
                            <a:rPr lang="es-ES" noProof="0" dirty="0"/>
                            <a:t> of </a:t>
                          </a:r>
                          <a:r>
                            <a:rPr lang="es-ES" noProof="0" dirty="0" err="1"/>
                            <a:t>arrays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1,51s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18G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4"/>
                          <a:stretch>
                            <a:fillRect l="-359172" t="-408333" r="-2367" b="-2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8996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Reuse</a:t>
                          </a:r>
                          <a:r>
                            <a:rPr lang="es-ES" noProof="0" dirty="0"/>
                            <a:t> </a:t>
                          </a:r>
                          <a:r>
                            <a:rPr lang="es-ES" noProof="0" dirty="0" err="1"/>
                            <a:t>distance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1,06s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4"/>
                          <a:stretch>
                            <a:fillRect l="-359172" t="-508333" r="-2367" b="-1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414869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Parallel</a:t>
                          </a:r>
                          <a:r>
                            <a:rPr lang="es-ES" noProof="0" dirty="0"/>
                            <a:t> </a:t>
                          </a:r>
                          <a:r>
                            <a:rPr lang="es-ES" noProof="0" dirty="0" err="1"/>
                            <a:t>dynamic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0,185s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10,1G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4"/>
                          <a:stretch>
                            <a:fillRect l="-359172" t="-608333" r="-2367" b="-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900616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382761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FC1A03-B77F-63F9-3303-939D37109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5CB564-7AA4-2F08-069C-E8F84CC15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Optimizaciones de la implementación directa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6BDAB07-CBBD-B54A-E63A-278EB4354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112" y="1704078"/>
            <a:ext cx="4916040" cy="4905884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87EC9019-E5B9-4668-2DCB-FDD04E1CBA46}"/>
              </a:ext>
            </a:extLst>
          </p:cNvPr>
          <p:cNvSpPr/>
          <p:nvPr/>
        </p:nvSpPr>
        <p:spPr>
          <a:xfrm>
            <a:off x="816112" y="1704079"/>
            <a:ext cx="4916040" cy="190069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AE3FA7F5-8D80-4E4D-ADD8-CA2A80321FEC}"/>
              </a:ext>
            </a:extLst>
          </p:cNvPr>
          <p:cNvSpPr/>
          <p:nvPr/>
        </p:nvSpPr>
        <p:spPr>
          <a:xfrm>
            <a:off x="1128233" y="2097894"/>
            <a:ext cx="2043592" cy="190069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50C59C11-8A25-C434-E2D6-6C13E3A1BD7E}"/>
              </a:ext>
            </a:extLst>
          </p:cNvPr>
          <p:cNvSpPr/>
          <p:nvPr/>
        </p:nvSpPr>
        <p:spPr>
          <a:xfrm>
            <a:off x="1455129" y="3056598"/>
            <a:ext cx="3021621" cy="190069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3">
                <a:extLst>
                  <a:ext uri="{FF2B5EF4-FFF2-40B4-BE49-F238E27FC236}">
                    <a16:creationId xmlns:a16="http://schemas.microsoft.com/office/drawing/2014/main" id="{EB59D491-EC83-F41E-0208-9383EDDDF6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2041398"/>
                  </p:ext>
                </p:extLst>
              </p:nvPr>
            </p:nvGraphicFramePr>
            <p:xfrm>
              <a:off x="6915166" y="1808859"/>
              <a:ext cx="4718686" cy="2560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39173">
                      <a:extLst>
                        <a:ext uri="{9D8B030D-6E8A-4147-A177-3AD203B41FA5}">
                          <a16:colId xmlns:a16="http://schemas.microsoft.com/office/drawing/2014/main" val="1405406128"/>
                        </a:ext>
                      </a:extLst>
                    </a:gridCol>
                    <a:gridCol w="1012474">
                      <a:extLst>
                        <a:ext uri="{9D8B030D-6E8A-4147-A177-3AD203B41FA5}">
                          <a16:colId xmlns:a16="http://schemas.microsoft.com/office/drawing/2014/main" val="540748940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3065574342"/>
                        </a:ext>
                      </a:extLst>
                    </a:gridCol>
                    <a:gridCol w="1031051">
                      <a:extLst>
                        <a:ext uri="{9D8B030D-6E8A-4147-A177-3AD203B41FA5}">
                          <a16:colId xmlns:a16="http://schemas.microsoft.com/office/drawing/2014/main" val="2796385372"/>
                        </a:ext>
                      </a:extLst>
                    </a:gridCol>
                  </a:tblGrid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Versión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Tiempo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Instr.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Var. res.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4194062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Base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116 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8864384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No </a:t>
                          </a:r>
                          <a:r>
                            <a:rPr lang="es-ES" noProof="0" dirty="0" err="1"/>
                            <a:t>converts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6,35s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0039027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Vectorized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2,77s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32G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9054133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Struct</a:t>
                          </a:r>
                          <a:r>
                            <a:rPr lang="es-ES" noProof="0" dirty="0"/>
                            <a:t> of </a:t>
                          </a:r>
                          <a:r>
                            <a:rPr lang="es-ES" noProof="0" dirty="0" err="1"/>
                            <a:t>arrays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1,51s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18G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899615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Reuse</a:t>
                          </a:r>
                          <a:r>
                            <a:rPr lang="es-ES" noProof="0" dirty="0"/>
                            <a:t> </a:t>
                          </a:r>
                          <a:r>
                            <a:rPr lang="es-ES" noProof="0" dirty="0" err="1"/>
                            <a:t>distance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1,06s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4148696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Parallel</a:t>
                          </a:r>
                          <a:r>
                            <a:rPr lang="es-ES" noProof="0" dirty="0"/>
                            <a:t> </a:t>
                          </a:r>
                          <a:r>
                            <a:rPr lang="es-ES" noProof="0" dirty="0" err="1"/>
                            <a:t>dynamic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0,185s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10,1G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90061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3">
                <a:extLst>
                  <a:ext uri="{FF2B5EF4-FFF2-40B4-BE49-F238E27FC236}">
                    <a16:creationId xmlns:a16="http://schemas.microsoft.com/office/drawing/2014/main" id="{EB59D491-EC83-F41E-0208-9383EDDDF6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2041398"/>
                  </p:ext>
                </p:extLst>
              </p:nvPr>
            </p:nvGraphicFramePr>
            <p:xfrm>
              <a:off x="6915166" y="1808859"/>
              <a:ext cx="4718686" cy="2560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39173">
                      <a:extLst>
                        <a:ext uri="{9D8B030D-6E8A-4147-A177-3AD203B41FA5}">
                          <a16:colId xmlns:a16="http://schemas.microsoft.com/office/drawing/2014/main" val="1405406128"/>
                        </a:ext>
                      </a:extLst>
                    </a:gridCol>
                    <a:gridCol w="1012474">
                      <a:extLst>
                        <a:ext uri="{9D8B030D-6E8A-4147-A177-3AD203B41FA5}">
                          <a16:colId xmlns:a16="http://schemas.microsoft.com/office/drawing/2014/main" val="540748940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3065574342"/>
                        </a:ext>
                      </a:extLst>
                    </a:gridCol>
                    <a:gridCol w="1031051">
                      <a:extLst>
                        <a:ext uri="{9D8B030D-6E8A-4147-A177-3AD203B41FA5}">
                          <a16:colId xmlns:a16="http://schemas.microsoft.com/office/drawing/2014/main" val="279638537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Versión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Tiempo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Instr.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Var. res.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419406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Base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116 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886438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No </a:t>
                          </a:r>
                          <a:r>
                            <a:rPr lang="es-ES" noProof="0" dirty="0" err="1"/>
                            <a:t>converts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6,35s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003902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Vectorized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2,77s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32G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4"/>
                          <a:stretch>
                            <a:fillRect l="-359172" t="-301639" r="-2367" b="-3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1905413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Struct</a:t>
                          </a:r>
                          <a:r>
                            <a:rPr lang="es-ES" noProof="0" dirty="0"/>
                            <a:t> of </a:t>
                          </a:r>
                          <a:r>
                            <a:rPr lang="es-ES" noProof="0" dirty="0" err="1"/>
                            <a:t>arrays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1,51s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18G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4"/>
                          <a:stretch>
                            <a:fillRect l="-359172" t="-408333" r="-2367" b="-2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8996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Reuse</a:t>
                          </a:r>
                          <a:r>
                            <a:rPr lang="es-ES" noProof="0" dirty="0"/>
                            <a:t> </a:t>
                          </a:r>
                          <a:r>
                            <a:rPr lang="es-ES" noProof="0" dirty="0" err="1"/>
                            <a:t>distance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1,06s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4"/>
                          <a:stretch>
                            <a:fillRect l="-359172" t="-508333" r="-2367" b="-1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414869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Parallel</a:t>
                          </a:r>
                          <a:r>
                            <a:rPr lang="es-ES" noProof="0" dirty="0"/>
                            <a:t> </a:t>
                          </a:r>
                          <a:r>
                            <a:rPr lang="es-ES" noProof="0" dirty="0" err="1"/>
                            <a:t>dynamic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0,185s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10,1G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4"/>
                          <a:stretch>
                            <a:fillRect l="-359172" t="-608333" r="-2367" b="-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900616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45156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04AE0D-FD60-666C-FBE3-DB56A38EC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D294208-0973-D5FE-DF14-C0BEEE4A4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BFAF084-0443-0186-F21A-1E99EB70F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F0C2A53-6CC5-21B3-1AD1-2EB869221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9EB3ABB-4B9D-DEEA-BF1C-942714CAC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E93D946-0C9A-DF1B-C86C-10E03ADCA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019BFB-A3B4-E800-46C9-62075FAC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s-ES" sz="3400" dirty="0">
                <a:solidFill>
                  <a:srgbClr val="FFFFFF"/>
                </a:solidFill>
              </a:rPr>
              <a:t>El problema de los n cuerpos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D3EA8C2-F515-2EA6-426F-578A4086E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0717" y="2264224"/>
            <a:ext cx="4397712" cy="35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855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AB9B07-79F4-7C71-A174-C6E687306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8">
            <a:extLst>
              <a:ext uri="{FF2B5EF4-FFF2-40B4-BE49-F238E27FC236}">
                <a16:creationId xmlns:a16="http://schemas.microsoft.com/office/drawing/2014/main" id="{5DEB53C2-FF60-6845-4303-D42A62A29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8ECDD22F-C55F-FD95-B4F2-E41667E16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3B6A28-F09C-4CA9-A7BD-D841B4EC6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3AA5B6-F0E7-EE68-75B9-8B3F7FBC8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24A33-27F5-943C-95BC-831F98B7D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Optimizaciones de la implementación directa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E9F8AF73-4CAC-3EE8-5DDC-6D8408AEEA09}"/>
              </a:ext>
            </a:extLst>
          </p:cNvPr>
          <p:cNvGrpSpPr/>
          <p:nvPr/>
        </p:nvGrpSpPr>
        <p:grpSpPr>
          <a:xfrm>
            <a:off x="283463" y="2890601"/>
            <a:ext cx="5433294" cy="1352740"/>
            <a:chOff x="737440" y="2752629"/>
            <a:chExt cx="5433294" cy="135274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D6A5A196-A49C-4113-0785-B68D57EA0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71419"/>
            <a:stretch/>
          </p:blipFill>
          <p:spPr>
            <a:xfrm>
              <a:off x="737440" y="2752630"/>
              <a:ext cx="3063036" cy="1352739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1A74C036-C73C-3747-37C1-15F79DE6D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7285"/>
            <a:stretch/>
          </p:blipFill>
          <p:spPr>
            <a:xfrm>
              <a:off x="3736349" y="2752629"/>
              <a:ext cx="2434385" cy="135273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69680613-6D21-F4D5-0530-A02B2A882DFF}"/>
                  </a:ext>
                </a:extLst>
              </p:cNvPr>
              <p:cNvSpPr txBox="1"/>
              <p:nvPr/>
            </p:nvSpPr>
            <p:spPr>
              <a:xfrm>
                <a:off x="481973" y="2243448"/>
                <a:ext cx="59512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39,42+0,237+0,093+0,041=39,79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𝑚𝑠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69680613-6D21-F4D5-0530-A02B2A882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73" y="2243448"/>
                <a:ext cx="595122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ángulo 10">
            <a:extLst>
              <a:ext uri="{FF2B5EF4-FFF2-40B4-BE49-F238E27FC236}">
                <a16:creationId xmlns:a16="http://schemas.microsoft.com/office/drawing/2014/main" id="{EC8927C6-D385-7D56-3C46-8441897EBB55}"/>
              </a:ext>
            </a:extLst>
          </p:cNvPr>
          <p:cNvSpPr/>
          <p:nvPr/>
        </p:nvSpPr>
        <p:spPr>
          <a:xfrm>
            <a:off x="1988820" y="3814683"/>
            <a:ext cx="1293552" cy="302894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CB2901B-1E2B-0322-53B4-75455FD81241}"/>
              </a:ext>
            </a:extLst>
          </p:cNvPr>
          <p:cNvSpPr/>
          <p:nvPr/>
        </p:nvSpPr>
        <p:spPr>
          <a:xfrm>
            <a:off x="2266950" y="5593080"/>
            <a:ext cx="1015422" cy="701039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9303B47-9680-CC6E-9CE6-691EB59D67DA}"/>
              </a:ext>
            </a:extLst>
          </p:cNvPr>
          <p:cNvSpPr/>
          <p:nvPr/>
        </p:nvSpPr>
        <p:spPr>
          <a:xfrm>
            <a:off x="1231843" y="2278478"/>
            <a:ext cx="4385388" cy="270393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DFB32D4-CFF0-25C4-9B31-C065CD547F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463" y="4656808"/>
            <a:ext cx="11755491" cy="17242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3">
                <a:extLst>
                  <a:ext uri="{FF2B5EF4-FFF2-40B4-BE49-F238E27FC236}">
                    <a16:creationId xmlns:a16="http://schemas.microsoft.com/office/drawing/2014/main" id="{1265E4D6-7136-2AD1-7789-22D8AC02AF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7875179"/>
                  </p:ext>
                </p:extLst>
              </p:nvPr>
            </p:nvGraphicFramePr>
            <p:xfrm>
              <a:off x="6915166" y="1808859"/>
              <a:ext cx="4718686" cy="2926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39173">
                      <a:extLst>
                        <a:ext uri="{9D8B030D-6E8A-4147-A177-3AD203B41FA5}">
                          <a16:colId xmlns:a16="http://schemas.microsoft.com/office/drawing/2014/main" val="1405406128"/>
                        </a:ext>
                      </a:extLst>
                    </a:gridCol>
                    <a:gridCol w="1012474">
                      <a:extLst>
                        <a:ext uri="{9D8B030D-6E8A-4147-A177-3AD203B41FA5}">
                          <a16:colId xmlns:a16="http://schemas.microsoft.com/office/drawing/2014/main" val="540748940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3065574342"/>
                        </a:ext>
                      </a:extLst>
                    </a:gridCol>
                    <a:gridCol w="1031051">
                      <a:extLst>
                        <a:ext uri="{9D8B030D-6E8A-4147-A177-3AD203B41FA5}">
                          <a16:colId xmlns:a16="http://schemas.microsoft.com/office/drawing/2014/main" val="2796385372"/>
                        </a:ext>
                      </a:extLst>
                    </a:gridCol>
                  </a:tblGrid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Versión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Tiempo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Instr.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Var. res.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4194062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Base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116 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8864384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No </a:t>
                          </a:r>
                          <a:r>
                            <a:rPr lang="es-ES" noProof="0" dirty="0" err="1"/>
                            <a:t>converts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6,35s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0039027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Vectorized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2,77s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32G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9054133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Struct</a:t>
                          </a:r>
                          <a:r>
                            <a:rPr lang="es-ES" noProof="0" dirty="0"/>
                            <a:t> of </a:t>
                          </a:r>
                          <a:r>
                            <a:rPr lang="es-ES" noProof="0" dirty="0" err="1"/>
                            <a:t>arrays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1,51s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18G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899615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Reuse</a:t>
                          </a:r>
                          <a:r>
                            <a:rPr lang="es-ES" noProof="0" dirty="0"/>
                            <a:t> </a:t>
                          </a:r>
                          <a:r>
                            <a:rPr lang="es-ES" noProof="0" dirty="0" err="1"/>
                            <a:t>distance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1,06s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4148696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Parallel</a:t>
                          </a:r>
                          <a:r>
                            <a:rPr lang="es-ES" noProof="0" dirty="0"/>
                            <a:t> </a:t>
                          </a:r>
                          <a:r>
                            <a:rPr lang="es-ES" noProof="0" dirty="0" err="1"/>
                            <a:t>dynamic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0,185s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10,1G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9006167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GPU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0,43s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5∗10</m:t>
                                    </m:r>
                                  </m:e>
                                  <m:sup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41404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3">
                <a:extLst>
                  <a:ext uri="{FF2B5EF4-FFF2-40B4-BE49-F238E27FC236}">
                    <a16:creationId xmlns:a16="http://schemas.microsoft.com/office/drawing/2014/main" id="{1265E4D6-7136-2AD1-7789-22D8AC02AF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7875179"/>
                  </p:ext>
                </p:extLst>
              </p:nvPr>
            </p:nvGraphicFramePr>
            <p:xfrm>
              <a:off x="6915166" y="1808859"/>
              <a:ext cx="4718686" cy="2926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39173">
                      <a:extLst>
                        <a:ext uri="{9D8B030D-6E8A-4147-A177-3AD203B41FA5}">
                          <a16:colId xmlns:a16="http://schemas.microsoft.com/office/drawing/2014/main" val="1405406128"/>
                        </a:ext>
                      </a:extLst>
                    </a:gridCol>
                    <a:gridCol w="1012474">
                      <a:extLst>
                        <a:ext uri="{9D8B030D-6E8A-4147-A177-3AD203B41FA5}">
                          <a16:colId xmlns:a16="http://schemas.microsoft.com/office/drawing/2014/main" val="540748940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3065574342"/>
                        </a:ext>
                      </a:extLst>
                    </a:gridCol>
                    <a:gridCol w="1031051">
                      <a:extLst>
                        <a:ext uri="{9D8B030D-6E8A-4147-A177-3AD203B41FA5}">
                          <a16:colId xmlns:a16="http://schemas.microsoft.com/office/drawing/2014/main" val="279638537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Versión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Tiempo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Instr.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Var. res.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419406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Base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116 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886438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No </a:t>
                          </a:r>
                          <a:r>
                            <a:rPr lang="es-ES" noProof="0" dirty="0" err="1"/>
                            <a:t>converts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6,35s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003902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Vectorized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2,77s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32G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6"/>
                          <a:stretch>
                            <a:fillRect l="-359172" t="-301639" r="-2367" b="-4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1905413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Struct</a:t>
                          </a:r>
                          <a:r>
                            <a:rPr lang="es-ES" noProof="0" dirty="0"/>
                            <a:t> of </a:t>
                          </a:r>
                          <a:r>
                            <a:rPr lang="es-ES" noProof="0" dirty="0" err="1"/>
                            <a:t>arrays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1,51s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18G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6"/>
                          <a:stretch>
                            <a:fillRect l="-359172" t="-408333" r="-2367" b="-3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8996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Reuse</a:t>
                          </a:r>
                          <a:r>
                            <a:rPr lang="es-ES" noProof="0" dirty="0"/>
                            <a:t> </a:t>
                          </a:r>
                          <a:r>
                            <a:rPr lang="es-ES" noProof="0" dirty="0" err="1"/>
                            <a:t>distance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1,06s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6"/>
                          <a:stretch>
                            <a:fillRect l="-359172" t="-508333" r="-2367" b="-2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414869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Parallel</a:t>
                          </a:r>
                          <a:r>
                            <a:rPr lang="es-ES" noProof="0" dirty="0"/>
                            <a:t> </a:t>
                          </a:r>
                          <a:r>
                            <a:rPr lang="es-ES" noProof="0" dirty="0" err="1"/>
                            <a:t>dynamic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0,185s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10,1G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6"/>
                          <a:stretch>
                            <a:fillRect l="-359172" t="-608333" r="-2367" b="-1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900616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GPU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0,43s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6"/>
                          <a:stretch>
                            <a:fillRect l="-359172" t="-708333" r="-2367" b="-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41404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Rectángulo 20">
            <a:extLst>
              <a:ext uri="{FF2B5EF4-FFF2-40B4-BE49-F238E27FC236}">
                <a16:creationId xmlns:a16="http://schemas.microsoft.com/office/drawing/2014/main" id="{A94448E1-8A3A-279B-B389-CF1C0DBABA38}"/>
              </a:ext>
            </a:extLst>
          </p:cNvPr>
          <p:cNvSpPr/>
          <p:nvPr/>
        </p:nvSpPr>
        <p:spPr>
          <a:xfrm>
            <a:off x="2266950" y="5593080"/>
            <a:ext cx="1015422" cy="701039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4195F2B-84A9-F2C5-BDAB-67708AA8880A}"/>
              </a:ext>
            </a:extLst>
          </p:cNvPr>
          <p:cNvSpPr txBox="1"/>
          <p:nvPr/>
        </p:nvSpPr>
        <p:spPr>
          <a:xfrm>
            <a:off x="283463" y="1698915"/>
            <a:ext cx="306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*Usando RTX 3080</a:t>
            </a:r>
          </a:p>
        </p:txBody>
      </p:sp>
    </p:spTree>
    <p:extLst>
      <p:ext uri="{BB962C8B-B14F-4D97-AF65-F5344CB8AC3E}">
        <p14:creationId xmlns:p14="http://schemas.microsoft.com/office/powerpoint/2010/main" val="1704551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CF875E-E705-3E92-9566-B76BA581E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8">
            <a:extLst>
              <a:ext uri="{FF2B5EF4-FFF2-40B4-BE49-F238E27FC236}">
                <a16:creationId xmlns:a16="http://schemas.microsoft.com/office/drawing/2014/main" id="{70CEAFBE-4086-0483-A18A-4EDD39120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D690DFDB-AA2A-A9E6-51A8-1DFECFA4B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E4A293-CEE3-5D40-6187-DC0389EA1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01DA94-993B-C7FF-DCE3-AF74E17B4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3F1F19-6D8E-01FE-2958-3912CECF9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Optimizaciones de la implementación directa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3">
                <a:extLst>
                  <a:ext uri="{FF2B5EF4-FFF2-40B4-BE49-F238E27FC236}">
                    <a16:creationId xmlns:a16="http://schemas.microsoft.com/office/drawing/2014/main" id="{3E508277-E732-7E2B-A89E-3B2B3D0E67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9746149"/>
                  </p:ext>
                </p:extLst>
              </p:nvPr>
            </p:nvGraphicFramePr>
            <p:xfrm>
              <a:off x="6915166" y="1822348"/>
              <a:ext cx="4718686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38325">
                      <a:extLst>
                        <a:ext uri="{9D8B030D-6E8A-4147-A177-3AD203B41FA5}">
                          <a16:colId xmlns:a16="http://schemas.microsoft.com/office/drawing/2014/main" val="1405406128"/>
                        </a:ext>
                      </a:extLst>
                    </a:gridCol>
                    <a:gridCol w="960120">
                      <a:extLst>
                        <a:ext uri="{9D8B030D-6E8A-4147-A177-3AD203B41FA5}">
                          <a16:colId xmlns:a16="http://schemas.microsoft.com/office/drawing/2014/main" val="540748940"/>
                        </a:ext>
                      </a:extLst>
                    </a:gridCol>
                    <a:gridCol w="889190">
                      <a:extLst>
                        <a:ext uri="{9D8B030D-6E8A-4147-A177-3AD203B41FA5}">
                          <a16:colId xmlns:a16="http://schemas.microsoft.com/office/drawing/2014/main" val="3065574342"/>
                        </a:ext>
                      </a:extLst>
                    </a:gridCol>
                    <a:gridCol w="1031051">
                      <a:extLst>
                        <a:ext uri="{9D8B030D-6E8A-4147-A177-3AD203B41FA5}">
                          <a16:colId xmlns:a16="http://schemas.microsoft.com/office/drawing/2014/main" val="2796385372"/>
                        </a:ext>
                      </a:extLst>
                    </a:gridCol>
                  </a:tblGrid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Versión (100 </a:t>
                          </a:r>
                          <a:r>
                            <a:rPr lang="es-ES" noProof="0" dirty="0" err="1"/>
                            <a:t>its</a:t>
                          </a:r>
                          <a:r>
                            <a:rPr lang="es-ES" noProof="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Tiempo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Instr.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Var. res.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4194062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Base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68,8s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1160 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8864384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Parallel</a:t>
                          </a:r>
                          <a:r>
                            <a:rPr lang="es-ES" noProof="0" dirty="0"/>
                            <a:t> </a:t>
                          </a:r>
                          <a:r>
                            <a:rPr lang="es-ES" noProof="0" dirty="0" err="1"/>
                            <a:t>dynamic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1,85s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104G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0" i="1" noProof="0" smtClean="0">
                                    <a:latin typeface="Cambria Math" panose="02040503050406030204" pitchFamily="18" charset="0"/>
                                  </a:rPr>
                                  <m:t>0,74</m:t>
                                </m:r>
                              </m:oMath>
                            </m:oMathPara>
                          </a14:m>
                          <a:endParaRPr lang="es-ES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9006167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GPU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0,8s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0" i="1" noProof="0" smtClean="0">
                                    <a:latin typeface="Cambria Math" panose="02040503050406030204" pitchFamily="18" charset="0"/>
                                  </a:rPr>
                                  <m:t>0,74</m:t>
                                </m:r>
                              </m:oMath>
                            </m:oMathPara>
                          </a14:m>
                          <a:endParaRPr lang="es-ES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63013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3">
                <a:extLst>
                  <a:ext uri="{FF2B5EF4-FFF2-40B4-BE49-F238E27FC236}">
                    <a16:creationId xmlns:a16="http://schemas.microsoft.com/office/drawing/2014/main" id="{3E508277-E732-7E2B-A89E-3B2B3D0E67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9746149"/>
                  </p:ext>
                </p:extLst>
              </p:nvPr>
            </p:nvGraphicFramePr>
            <p:xfrm>
              <a:off x="6915166" y="1822348"/>
              <a:ext cx="4718686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38325">
                      <a:extLst>
                        <a:ext uri="{9D8B030D-6E8A-4147-A177-3AD203B41FA5}">
                          <a16:colId xmlns:a16="http://schemas.microsoft.com/office/drawing/2014/main" val="1405406128"/>
                        </a:ext>
                      </a:extLst>
                    </a:gridCol>
                    <a:gridCol w="960120">
                      <a:extLst>
                        <a:ext uri="{9D8B030D-6E8A-4147-A177-3AD203B41FA5}">
                          <a16:colId xmlns:a16="http://schemas.microsoft.com/office/drawing/2014/main" val="540748940"/>
                        </a:ext>
                      </a:extLst>
                    </a:gridCol>
                    <a:gridCol w="889190">
                      <a:extLst>
                        <a:ext uri="{9D8B030D-6E8A-4147-A177-3AD203B41FA5}">
                          <a16:colId xmlns:a16="http://schemas.microsoft.com/office/drawing/2014/main" val="3065574342"/>
                        </a:ext>
                      </a:extLst>
                    </a:gridCol>
                    <a:gridCol w="1031051">
                      <a:extLst>
                        <a:ext uri="{9D8B030D-6E8A-4147-A177-3AD203B41FA5}">
                          <a16:colId xmlns:a16="http://schemas.microsoft.com/office/drawing/2014/main" val="279638537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Versión (100 </a:t>
                          </a:r>
                          <a:r>
                            <a:rPr lang="es-ES" noProof="0" dirty="0" err="1"/>
                            <a:t>its</a:t>
                          </a:r>
                          <a:r>
                            <a:rPr lang="es-ES" noProof="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Tiempo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Instr.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Var. res.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419406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Base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68,8s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1160 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886438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Parallel</a:t>
                          </a:r>
                          <a:r>
                            <a:rPr lang="es-ES" noProof="0" dirty="0"/>
                            <a:t> </a:t>
                          </a:r>
                          <a:r>
                            <a:rPr lang="es-ES" noProof="0" dirty="0" err="1"/>
                            <a:t>dynamic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1,85s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104G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3"/>
                          <a:stretch>
                            <a:fillRect l="-359172" t="-208333" r="-2367" b="-1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900616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GPU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0,8s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3"/>
                          <a:stretch>
                            <a:fillRect l="-359172" t="-308333" r="-2367" b="-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6301351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6" name="Grupo 15">
            <a:extLst>
              <a:ext uri="{FF2B5EF4-FFF2-40B4-BE49-F238E27FC236}">
                <a16:creationId xmlns:a16="http://schemas.microsoft.com/office/drawing/2014/main" id="{CE7D3C2F-2F89-7736-9C5A-6AE73AEDA297}"/>
              </a:ext>
            </a:extLst>
          </p:cNvPr>
          <p:cNvGrpSpPr/>
          <p:nvPr/>
        </p:nvGrpSpPr>
        <p:grpSpPr>
          <a:xfrm>
            <a:off x="475522" y="2914553"/>
            <a:ext cx="5156228" cy="1371792"/>
            <a:chOff x="875572" y="2743103"/>
            <a:chExt cx="5156228" cy="1371792"/>
          </a:xfrm>
        </p:grpSpPr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9EA11BA3-486F-0B2F-4853-3D24AFC6D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71438"/>
            <a:stretch/>
          </p:blipFill>
          <p:spPr>
            <a:xfrm>
              <a:off x="875572" y="2743104"/>
              <a:ext cx="2982054" cy="1371791"/>
            </a:xfrm>
            <a:prstGeom prst="rect">
              <a:avLst/>
            </a:prstGeom>
          </p:spPr>
        </p:pic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E74D3123-C4C5-407D-9107-37274EF7D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9102"/>
            <a:stretch/>
          </p:blipFill>
          <p:spPr>
            <a:xfrm>
              <a:off x="3849847" y="2743103"/>
              <a:ext cx="2181953" cy="1371791"/>
            </a:xfrm>
            <a:prstGeom prst="rect">
              <a:avLst/>
            </a:prstGeom>
          </p:spPr>
        </p:pic>
      </p:grpSp>
      <p:pic>
        <p:nvPicPr>
          <p:cNvPr id="19" name="Imagen 18">
            <a:extLst>
              <a:ext uri="{FF2B5EF4-FFF2-40B4-BE49-F238E27FC236}">
                <a16:creationId xmlns:a16="http://schemas.microsoft.com/office/drawing/2014/main" id="{0712D82F-2550-93FD-4C65-A8E9B56E0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522" y="4561557"/>
            <a:ext cx="11545911" cy="1743318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F862CA79-94EA-962E-1247-B965078FDD75}"/>
              </a:ext>
            </a:extLst>
          </p:cNvPr>
          <p:cNvSpPr txBox="1"/>
          <p:nvPr/>
        </p:nvSpPr>
        <p:spPr>
          <a:xfrm>
            <a:off x="283463" y="1698915"/>
            <a:ext cx="306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*Usando RTX 3080</a:t>
            </a:r>
          </a:p>
        </p:txBody>
      </p:sp>
    </p:spTree>
    <p:extLst>
      <p:ext uri="{BB962C8B-B14F-4D97-AF65-F5344CB8AC3E}">
        <p14:creationId xmlns:p14="http://schemas.microsoft.com/office/powerpoint/2010/main" val="31523463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649177-36C3-92FF-5F26-C650E5155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8">
            <a:extLst>
              <a:ext uri="{FF2B5EF4-FFF2-40B4-BE49-F238E27FC236}">
                <a16:creationId xmlns:a16="http://schemas.microsoft.com/office/drawing/2014/main" id="{02E312DF-5F66-87DF-3A6A-D0C07D8A1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989CF92B-6BF4-9412-87BB-FD23B8DB7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DA2B03-5291-822F-1EA8-7DE62F15A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0BBD6A-6B75-4412-C12C-2BA3645A0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5919B-CF44-A565-D999-463CB5923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Optimizaciones de la implementación directa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3">
                <a:extLst>
                  <a:ext uri="{FF2B5EF4-FFF2-40B4-BE49-F238E27FC236}">
                    <a16:creationId xmlns:a16="http://schemas.microsoft.com/office/drawing/2014/main" id="{9F5A89B9-19F1-5233-19CF-C7B30BCA16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8077862"/>
                  </p:ext>
                </p:extLst>
              </p:nvPr>
            </p:nvGraphicFramePr>
            <p:xfrm>
              <a:off x="6915166" y="1822348"/>
              <a:ext cx="4718686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38325">
                      <a:extLst>
                        <a:ext uri="{9D8B030D-6E8A-4147-A177-3AD203B41FA5}">
                          <a16:colId xmlns:a16="http://schemas.microsoft.com/office/drawing/2014/main" val="1405406128"/>
                        </a:ext>
                      </a:extLst>
                    </a:gridCol>
                    <a:gridCol w="960120">
                      <a:extLst>
                        <a:ext uri="{9D8B030D-6E8A-4147-A177-3AD203B41FA5}">
                          <a16:colId xmlns:a16="http://schemas.microsoft.com/office/drawing/2014/main" val="540748940"/>
                        </a:ext>
                      </a:extLst>
                    </a:gridCol>
                    <a:gridCol w="889190">
                      <a:extLst>
                        <a:ext uri="{9D8B030D-6E8A-4147-A177-3AD203B41FA5}">
                          <a16:colId xmlns:a16="http://schemas.microsoft.com/office/drawing/2014/main" val="3065574342"/>
                        </a:ext>
                      </a:extLst>
                    </a:gridCol>
                    <a:gridCol w="1031051">
                      <a:extLst>
                        <a:ext uri="{9D8B030D-6E8A-4147-A177-3AD203B41FA5}">
                          <a16:colId xmlns:a16="http://schemas.microsoft.com/office/drawing/2014/main" val="2796385372"/>
                        </a:ext>
                      </a:extLst>
                    </a:gridCol>
                  </a:tblGrid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Versión (100 </a:t>
                          </a:r>
                          <a:r>
                            <a:rPr lang="es-ES" noProof="0" dirty="0" err="1"/>
                            <a:t>its</a:t>
                          </a:r>
                          <a:r>
                            <a:rPr lang="es-ES" noProof="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Tiempo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Instr.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Var. res.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4194062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Base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68,8s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1160 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8864384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Parallel</a:t>
                          </a:r>
                          <a:r>
                            <a:rPr lang="es-ES" noProof="0" dirty="0"/>
                            <a:t> </a:t>
                          </a:r>
                          <a:r>
                            <a:rPr lang="es-ES" noProof="0" dirty="0" err="1"/>
                            <a:t>dynamic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1,85s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104G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0" i="1" noProof="0" smtClean="0">
                                    <a:latin typeface="Cambria Math" panose="02040503050406030204" pitchFamily="18" charset="0"/>
                                  </a:rPr>
                                  <m:t>0,74</m:t>
                                </m:r>
                              </m:oMath>
                            </m:oMathPara>
                          </a14:m>
                          <a:endParaRPr lang="es-ES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9006167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GPU (teórico)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0,4s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0" i="1" noProof="0" smtClean="0">
                                    <a:latin typeface="Cambria Math" panose="02040503050406030204" pitchFamily="18" charset="0"/>
                                  </a:rPr>
                                  <m:t>0,74</m:t>
                                </m:r>
                              </m:oMath>
                            </m:oMathPara>
                          </a14:m>
                          <a:endParaRPr lang="es-ES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63013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3">
                <a:extLst>
                  <a:ext uri="{FF2B5EF4-FFF2-40B4-BE49-F238E27FC236}">
                    <a16:creationId xmlns:a16="http://schemas.microsoft.com/office/drawing/2014/main" id="{9F5A89B9-19F1-5233-19CF-C7B30BCA16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8077862"/>
                  </p:ext>
                </p:extLst>
              </p:nvPr>
            </p:nvGraphicFramePr>
            <p:xfrm>
              <a:off x="6915166" y="1822348"/>
              <a:ext cx="4718686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38325">
                      <a:extLst>
                        <a:ext uri="{9D8B030D-6E8A-4147-A177-3AD203B41FA5}">
                          <a16:colId xmlns:a16="http://schemas.microsoft.com/office/drawing/2014/main" val="1405406128"/>
                        </a:ext>
                      </a:extLst>
                    </a:gridCol>
                    <a:gridCol w="960120">
                      <a:extLst>
                        <a:ext uri="{9D8B030D-6E8A-4147-A177-3AD203B41FA5}">
                          <a16:colId xmlns:a16="http://schemas.microsoft.com/office/drawing/2014/main" val="540748940"/>
                        </a:ext>
                      </a:extLst>
                    </a:gridCol>
                    <a:gridCol w="889190">
                      <a:extLst>
                        <a:ext uri="{9D8B030D-6E8A-4147-A177-3AD203B41FA5}">
                          <a16:colId xmlns:a16="http://schemas.microsoft.com/office/drawing/2014/main" val="3065574342"/>
                        </a:ext>
                      </a:extLst>
                    </a:gridCol>
                    <a:gridCol w="1031051">
                      <a:extLst>
                        <a:ext uri="{9D8B030D-6E8A-4147-A177-3AD203B41FA5}">
                          <a16:colId xmlns:a16="http://schemas.microsoft.com/office/drawing/2014/main" val="279638537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Versión (100 </a:t>
                          </a:r>
                          <a:r>
                            <a:rPr lang="es-ES" noProof="0" dirty="0" err="1"/>
                            <a:t>its</a:t>
                          </a:r>
                          <a:r>
                            <a:rPr lang="es-ES" noProof="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Tiempo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Instr.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Var. res.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419406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Base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68,8s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1160 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886438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Parallel</a:t>
                          </a:r>
                          <a:r>
                            <a:rPr lang="es-ES" noProof="0" dirty="0"/>
                            <a:t> </a:t>
                          </a:r>
                          <a:r>
                            <a:rPr lang="es-ES" noProof="0" dirty="0" err="1"/>
                            <a:t>dynamic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1,85s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104G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3"/>
                          <a:stretch>
                            <a:fillRect l="-359172" t="-208333" r="-2367" b="-1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900616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GPU (teórico)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0,4s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3"/>
                          <a:stretch>
                            <a:fillRect l="-359172" t="-308333" r="-2367" b="-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6301351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" name="Grupo 2">
            <a:extLst>
              <a:ext uri="{FF2B5EF4-FFF2-40B4-BE49-F238E27FC236}">
                <a16:creationId xmlns:a16="http://schemas.microsoft.com/office/drawing/2014/main" id="{6DCA781C-9E11-15FE-D00B-A8BA1F2AC6B3}"/>
              </a:ext>
            </a:extLst>
          </p:cNvPr>
          <p:cNvGrpSpPr/>
          <p:nvPr/>
        </p:nvGrpSpPr>
        <p:grpSpPr>
          <a:xfrm>
            <a:off x="475522" y="2914553"/>
            <a:ext cx="5156228" cy="1371792"/>
            <a:chOff x="875572" y="2743103"/>
            <a:chExt cx="5156228" cy="1371792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E230495F-DC6F-1AC3-8EA3-F39DB7684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71438"/>
            <a:stretch/>
          </p:blipFill>
          <p:spPr>
            <a:xfrm>
              <a:off x="875572" y="2743104"/>
              <a:ext cx="2982054" cy="1371791"/>
            </a:xfrm>
            <a:prstGeom prst="rect">
              <a:avLst/>
            </a:prstGeom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1D53C81C-B662-5157-2735-27B29DB0F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9102"/>
            <a:stretch/>
          </p:blipFill>
          <p:spPr>
            <a:xfrm>
              <a:off x="3849847" y="2743103"/>
              <a:ext cx="2181953" cy="1371791"/>
            </a:xfrm>
            <a:prstGeom prst="rect">
              <a:avLst/>
            </a:prstGeom>
          </p:spPr>
        </p:pic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9AC061E5-022E-C0EC-E0A8-DDB8C571ED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522" y="4561557"/>
            <a:ext cx="11545911" cy="1743318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B34E5480-47FA-45D3-6CFE-A3E29A7975FF}"/>
              </a:ext>
            </a:extLst>
          </p:cNvPr>
          <p:cNvSpPr/>
          <p:nvPr/>
        </p:nvSpPr>
        <p:spPr>
          <a:xfrm>
            <a:off x="2029586" y="3820756"/>
            <a:ext cx="1365504" cy="284520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4467B699-D665-0918-E995-387F7DDED119}"/>
                  </a:ext>
                </a:extLst>
              </p:cNvPr>
              <p:cNvSpPr txBox="1"/>
              <p:nvPr/>
            </p:nvSpPr>
            <p:spPr>
              <a:xfrm>
                <a:off x="558148" y="2202512"/>
                <a:ext cx="59512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398,38+0,41+0,23+0,093=399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𝑚𝑠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4467B699-D665-0918-E995-387F7DDED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148" y="2202512"/>
                <a:ext cx="595122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ángulo 11">
            <a:extLst>
              <a:ext uri="{FF2B5EF4-FFF2-40B4-BE49-F238E27FC236}">
                <a16:creationId xmlns:a16="http://schemas.microsoft.com/office/drawing/2014/main" id="{71B98B4D-0D0F-600F-7536-998DCB3CA863}"/>
              </a:ext>
            </a:extLst>
          </p:cNvPr>
          <p:cNvSpPr/>
          <p:nvPr/>
        </p:nvSpPr>
        <p:spPr>
          <a:xfrm>
            <a:off x="2457450" y="5448301"/>
            <a:ext cx="992346" cy="737614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2C31DEB-C02D-DB7E-D56E-74BD30D1FB33}"/>
              </a:ext>
            </a:extLst>
          </p:cNvPr>
          <p:cNvSpPr/>
          <p:nvPr/>
        </p:nvSpPr>
        <p:spPr>
          <a:xfrm>
            <a:off x="1520095" y="2253545"/>
            <a:ext cx="4073538" cy="251853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CC5312E-15E4-F758-3242-06CE1369726D}"/>
              </a:ext>
            </a:extLst>
          </p:cNvPr>
          <p:cNvSpPr txBox="1"/>
          <p:nvPr/>
        </p:nvSpPr>
        <p:spPr>
          <a:xfrm>
            <a:off x="283463" y="1698915"/>
            <a:ext cx="306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*Usando RTX 3080</a:t>
            </a:r>
          </a:p>
        </p:txBody>
      </p:sp>
    </p:spTree>
    <p:extLst>
      <p:ext uri="{BB962C8B-B14F-4D97-AF65-F5344CB8AC3E}">
        <p14:creationId xmlns:p14="http://schemas.microsoft.com/office/powerpoint/2010/main" val="18197808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DA54A6-94D8-42FB-2CB7-8C6C01CED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8">
            <a:extLst>
              <a:ext uri="{FF2B5EF4-FFF2-40B4-BE49-F238E27FC236}">
                <a16:creationId xmlns:a16="http://schemas.microsoft.com/office/drawing/2014/main" id="{CF3639D5-A3DD-7444-74BA-EBAC2B6DA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A6ABF2AC-6D8F-4AB3-6D2B-CFAB57CB6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27B2F4-23F1-E3AD-19C4-DECA9E1E8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22884B-C0D2-42BB-F59B-3D08963D3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367162-918F-FDC6-C8FC-A6FDA7314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Optimizaciones de la implementación directa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5C21B69-95E0-2FEC-1FF8-B809FB16D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63" y="4656808"/>
            <a:ext cx="11755491" cy="1724266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492635E5-1255-1A71-4FEB-9ADF4EB78786}"/>
              </a:ext>
            </a:extLst>
          </p:cNvPr>
          <p:cNvGrpSpPr/>
          <p:nvPr/>
        </p:nvGrpSpPr>
        <p:grpSpPr>
          <a:xfrm>
            <a:off x="283463" y="2890601"/>
            <a:ext cx="5433294" cy="1352740"/>
            <a:chOff x="737440" y="2752629"/>
            <a:chExt cx="5433294" cy="1352740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48FB544A-C097-F312-0230-235471538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71419"/>
            <a:stretch/>
          </p:blipFill>
          <p:spPr>
            <a:xfrm>
              <a:off x="737440" y="2752630"/>
              <a:ext cx="3063036" cy="1352739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78C212FB-9E26-098D-4C5C-5DD8647EC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7285"/>
            <a:stretch/>
          </p:blipFill>
          <p:spPr>
            <a:xfrm>
              <a:off x="3736349" y="2752629"/>
              <a:ext cx="2434385" cy="135273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B1E87688-7716-0F92-D76D-494F12D945A3}"/>
                  </a:ext>
                </a:extLst>
              </p:cNvPr>
              <p:cNvSpPr txBox="1"/>
              <p:nvPr/>
            </p:nvSpPr>
            <p:spPr>
              <a:xfrm>
                <a:off x="558148" y="2227636"/>
                <a:ext cx="59512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39,42+0,237+0,093+0,041=39,79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𝑚𝑠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B1E87688-7716-0F92-D76D-494F12D94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148" y="2227636"/>
                <a:ext cx="595122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ángulo 21">
            <a:extLst>
              <a:ext uri="{FF2B5EF4-FFF2-40B4-BE49-F238E27FC236}">
                <a16:creationId xmlns:a16="http://schemas.microsoft.com/office/drawing/2014/main" id="{F474730F-2255-07E5-2427-D5C1242A04FD}"/>
              </a:ext>
            </a:extLst>
          </p:cNvPr>
          <p:cNvSpPr/>
          <p:nvPr/>
        </p:nvSpPr>
        <p:spPr>
          <a:xfrm>
            <a:off x="1988820" y="3814683"/>
            <a:ext cx="1293552" cy="302894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9A659CA2-85BB-4011-E984-3FBEF844B971}"/>
              </a:ext>
            </a:extLst>
          </p:cNvPr>
          <p:cNvSpPr/>
          <p:nvPr/>
        </p:nvSpPr>
        <p:spPr>
          <a:xfrm>
            <a:off x="2266950" y="5593080"/>
            <a:ext cx="1015422" cy="701039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1A101508-F119-65C7-21AF-F935F28B902B}"/>
              </a:ext>
            </a:extLst>
          </p:cNvPr>
          <p:cNvSpPr/>
          <p:nvPr/>
        </p:nvSpPr>
        <p:spPr>
          <a:xfrm>
            <a:off x="1345340" y="2262666"/>
            <a:ext cx="4357397" cy="270393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 3">
                <a:extLst>
                  <a:ext uri="{FF2B5EF4-FFF2-40B4-BE49-F238E27FC236}">
                    <a16:creationId xmlns:a16="http://schemas.microsoft.com/office/drawing/2014/main" id="{390B126F-07D5-7CEB-078B-4B903D08E5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9618196"/>
                  </p:ext>
                </p:extLst>
              </p:nvPr>
            </p:nvGraphicFramePr>
            <p:xfrm>
              <a:off x="6915166" y="1808859"/>
              <a:ext cx="4718686" cy="2926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39173">
                      <a:extLst>
                        <a:ext uri="{9D8B030D-6E8A-4147-A177-3AD203B41FA5}">
                          <a16:colId xmlns:a16="http://schemas.microsoft.com/office/drawing/2014/main" val="1405406128"/>
                        </a:ext>
                      </a:extLst>
                    </a:gridCol>
                    <a:gridCol w="1012474">
                      <a:extLst>
                        <a:ext uri="{9D8B030D-6E8A-4147-A177-3AD203B41FA5}">
                          <a16:colId xmlns:a16="http://schemas.microsoft.com/office/drawing/2014/main" val="540748940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3065574342"/>
                        </a:ext>
                      </a:extLst>
                    </a:gridCol>
                    <a:gridCol w="1031051">
                      <a:extLst>
                        <a:ext uri="{9D8B030D-6E8A-4147-A177-3AD203B41FA5}">
                          <a16:colId xmlns:a16="http://schemas.microsoft.com/office/drawing/2014/main" val="2796385372"/>
                        </a:ext>
                      </a:extLst>
                    </a:gridCol>
                  </a:tblGrid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Versión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Tiempo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Instr.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Var. res.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4194062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Base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116 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8864384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No </a:t>
                          </a:r>
                          <a:r>
                            <a:rPr lang="es-ES" noProof="0" dirty="0" err="1"/>
                            <a:t>converts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6,35s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0039027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Vectorized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2,77s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32G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9054133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Struct</a:t>
                          </a:r>
                          <a:r>
                            <a:rPr lang="es-ES" noProof="0" dirty="0"/>
                            <a:t> of </a:t>
                          </a:r>
                          <a:r>
                            <a:rPr lang="es-ES" noProof="0" dirty="0" err="1"/>
                            <a:t>arrays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1,51s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18G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899615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Reuse</a:t>
                          </a:r>
                          <a:r>
                            <a:rPr lang="es-ES" noProof="0" dirty="0"/>
                            <a:t> </a:t>
                          </a:r>
                          <a:r>
                            <a:rPr lang="es-ES" noProof="0" dirty="0" err="1"/>
                            <a:t>distance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1,06s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4148696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Parallel</a:t>
                          </a:r>
                          <a:r>
                            <a:rPr lang="es-ES" noProof="0" dirty="0"/>
                            <a:t> </a:t>
                          </a:r>
                          <a:r>
                            <a:rPr lang="es-ES" noProof="0" dirty="0" err="1"/>
                            <a:t>dynamic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0,185s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10,1G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9006167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GPU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0,04s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5∗10</m:t>
                                    </m:r>
                                  </m:e>
                                  <m:sup>
                                    <m:r>
                                      <a:rPr lang="es-ES" b="0" i="1" noProof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41404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 3">
                <a:extLst>
                  <a:ext uri="{FF2B5EF4-FFF2-40B4-BE49-F238E27FC236}">
                    <a16:creationId xmlns:a16="http://schemas.microsoft.com/office/drawing/2014/main" id="{390B126F-07D5-7CEB-078B-4B903D08E5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9618196"/>
                  </p:ext>
                </p:extLst>
              </p:nvPr>
            </p:nvGraphicFramePr>
            <p:xfrm>
              <a:off x="6915166" y="1808859"/>
              <a:ext cx="4718686" cy="2926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39173">
                      <a:extLst>
                        <a:ext uri="{9D8B030D-6E8A-4147-A177-3AD203B41FA5}">
                          <a16:colId xmlns:a16="http://schemas.microsoft.com/office/drawing/2014/main" val="1405406128"/>
                        </a:ext>
                      </a:extLst>
                    </a:gridCol>
                    <a:gridCol w="1012474">
                      <a:extLst>
                        <a:ext uri="{9D8B030D-6E8A-4147-A177-3AD203B41FA5}">
                          <a16:colId xmlns:a16="http://schemas.microsoft.com/office/drawing/2014/main" val="540748940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3065574342"/>
                        </a:ext>
                      </a:extLst>
                    </a:gridCol>
                    <a:gridCol w="1031051">
                      <a:extLst>
                        <a:ext uri="{9D8B030D-6E8A-4147-A177-3AD203B41FA5}">
                          <a16:colId xmlns:a16="http://schemas.microsoft.com/office/drawing/2014/main" val="279638537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Versión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Tiempo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Instr.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Var. res.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419406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Base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116 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886438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No </a:t>
                          </a:r>
                          <a:r>
                            <a:rPr lang="es-ES" noProof="0" dirty="0" err="1"/>
                            <a:t>converts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6,35s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112G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003902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Vectorized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2,77s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32G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6"/>
                          <a:stretch>
                            <a:fillRect l="-359172" t="-301639" r="-2367" b="-4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1905413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Struct</a:t>
                          </a:r>
                          <a:r>
                            <a:rPr lang="es-ES" noProof="0" dirty="0"/>
                            <a:t> of </a:t>
                          </a:r>
                          <a:r>
                            <a:rPr lang="es-ES" noProof="0" dirty="0" err="1"/>
                            <a:t>arrays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1,51s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18G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6"/>
                          <a:stretch>
                            <a:fillRect l="-359172" t="-408333" r="-2367" b="-3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8996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Reuse</a:t>
                          </a:r>
                          <a:r>
                            <a:rPr lang="es-ES" noProof="0" dirty="0"/>
                            <a:t> </a:t>
                          </a:r>
                          <a:r>
                            <a:rPr lang="es-ES" noProof="0" dirty="0" err="1"/>
                            <a:t>distance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1,06s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6"/>
                          <a:stretch>
                            <a:fillRect l="-359172" t="-508333" r="-2367" b="-2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414869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 err="1"/>
                            <a:t>Parallel</a:t>
                          </a:r>
                          <a:r>
                            <a:rPr lang="es-ES" noProof="0" dirty="0"/>
                            <a:t> </a:t>
                          </a:r>
                          <a:r>
                            <a:rPr lang="es-ES" noProof="0" dirty="0" err="1"/>
                            <a:t>dynamic</a:t>
                          </a:r>
                          <a:endParaRPr lang="es-E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0,185s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10,1G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6"/>
                          <a:stretch>
                            <a:fillRect l="-359172" t="-608333" r="-2367" b="-1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900616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GPU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0,04s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6"/>
                          <a:stretch>
                            <a:fillRect l="-359172" t="-708333" r="-2367" b="-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41404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6" name="CuadroTexto 25">
            <a:extLst>
              <a:ext uri="{FF2B5EF4-FFF2-40B4-BE49-F238E27FC236}">
                <a16:creationId xmlns:a16="http://schemas.microsoft.com/office/drawing/2014/main" id="{68F23B3E-6C28-CC62-64F1-3B55C073D02B}"/>
              </a:ext>
            </a:extLst>
          </p:cNvPr>
          <p:cNvSpPr txBox="1"/>
          <p:nvPr/>
        </p:nvSpPr>
        <p:spPr>
          <a:xfrm>
            <a:off x="283463" y="1698915"/>
            <a:ext cx="306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*Usando RTX 3080</a:t>
            </a:r>
          </a:p>
        </p:txBody>
      </p:sp>
    </p:spTree>
    <p:extLst>
      <p:ext uri="{BB962C8B-B14F-4D97-AF65-F5344CB8AC3E}">
        <p14:creationId xmlns:p14="http://schemas.microsoft.com/office/powerpoint/2010/main" val="9957602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162B3A-1BC1-CAA0-E74A-B294CA5FB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E5519A-BFC4-4672-D8B6-1555FACE8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Optimizaciones de la implementación directa</a:t>
            </a:r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D37A2BE0-1C08-2C3A-44EA-FECB9701CA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9563631"/>
              </p:ext>
            </p:extLst>
          </p:nvPr>
        </p:nvGraphicFramePr>
        <p:xfrm>
          <a:off x="3425378" y="1783080"/>
          <a:ext cx="5329429" cy="416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2724">
                  <a:extLst>
                    <a:ext uri="{9D8B030D-6E8A-4147-A177-3AD203B41FA5}">
                      <a16:colId xmlns:a16="http://schemas.microsoft.com/office/drawing/2014/main" val="1405406128"/>
                    </a:ext>
                  </a:extLst>
                </a:gridCol>
                <a:gridCol w="1355743">
                  <a:extLst>
                    <a:ext uri="{9D8B030D-6E8A-4147-A177-3AD203B41FA5}">
                      <a16:colId xmlns:a16="http://schemas.microsoft.com/office/drawing/2014/main" val="540748940"/>
                    </a:ext>
                  </a:extLst>
                </a:gridCol>
                <a:gridCol w="1510962">
                  <a:extLst>
                    <a:ext uri="{9D8B030D-6E8A-4147-A177-3AD203B41FA5}">
                      <a16:colId xmlns:a16="http://schemas.microsoft.com/office/drawing/2014/main" val="3065574342"/>
                    </a:ext>
                  </a:extLst>
                </a:gridCol>
              </a:tblGrid>
              <a:tr h="520065">
                <a:tc>
                  <a:txBody>
                    <a:bodyPr/>
                    <a:lstStyle/>
                    <a:p>
                      <a:r>
                        <a:rPr lang="es-ES" sz="2400" noProof="0" dirty="0"/>
                        <a:t>Versión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noProof="0" dirty="0"/>
                        <a:t>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noProof="0" dirty="0"/>
                        <a:t>Speedup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194062"/>
                  </a:ext>
                </a:extLst>
              </a:tr>
              <a:tr h="520065">
                <a:tc>
                  <a:txBody>
                    <a:bodyPr/>
                    <a:lstStyle/>
                    <a:p>
                      <a:r>
                        <a:rPr lang="es-ES" sz="2400" noProof="0" dirty="0"/>
                        <a:t>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noProof="0" dirty="0"/>
                        <a:t>6,7s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noProof="0" dirty="0"/>
                        <a:t>1x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864384"/>
                  </a:ext>
                </a:extLst>
              </a:tr>
              <a:tr h="520065">
                <a:tc>
                  <a:txBody>
                    <a:bodyPr/>
                    <a:lstStyle/>
                    <a:p>
                      <a:r>
                        <a:rPr lang="es-ES" sz="2400" noProof="0" dirty="0"/>
                        <a:t>No </a:t>
                      </a:r>
                      <a:r>
                        <a:rPr lang="es-ES" sz="2400" noProof="0" dirty="0" err="1"/>
                        <a:t>converts</a:t>
                      </a:r>
                      <a:endParaRPr lang="es-ES" sz="2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noProof="0" dirty="0"/>
                        <a:t>6,35s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noProof="0" dirty="0"/>
                        <a:t>1,05x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0039027"/>
                  </a:ext>
                </a:extLst>
              </a:tr>
              <a:tr h="520065">
                <a:tc>
                  <a:txBody>
                    <a:bodyPr/>
                    <a:lstStyle/>
                    <a:p>
                      <a:r>
                        <a:rPr lang="es-ES" sz="2400" noProof="0" dirty="0" err="1"/>
                        <a:t>Vectorized</a:t>
                      </a:r>
                      <a:endParaRPr lang="es-ES" sz="2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noProof="0" dirty="0"/>
                        <a:t>2,77s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noProof="0" dirty="0"/>
                        <a:t>2,42x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054133"/>
                  </a:ext>
                </a:extLst>
              </a:tr>
              <a:tr h="520065">
                <a:tc>
                  <a:txBody>
                    <a:bodyPr/>
                    <a:lstStyle/>
                    <a:p>
                      <a:r>
                        <a:rPr lang="es-ES" sz="2400" noProof="0" dirty="0" err="1"/>
                        <a:t>Struct</a:t>
                      </a:r>
                      <a:r>
                        <a:rPr lang="es-ES" sz="2400" noProof="0" dirty="0"/>
                        <a:t> of </a:t>
                      </a:r>
                      <a:r>
                        <a:rPr lang="es-ES" sz="2400" noProof="0" dirty="0" err="1"/>
                        <a:t>arrays</a:t>
                      </a:r>
                      <a:endParaRPr lang="es-ES" sz="2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noProof="0" dirty="0"/>
                        <a:t>1,51s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noProof="0" dirty="0"/>
                        <a:t>4,43x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99615"/>
                  </a:ext>
                </a:extLst>
              </a:tr>
              <a:tr h="520065">
                <a:tc>
                  <a:txBody>
                    <a:bodyPr/>
                    <a:lstStyle/>
                    <a:p>
                      <a:r>
                        <a:rPr lang="es-ES" sz="2400" noProof="0" dirty="0" err="1"/>
                        <a:t>Reuse</a:t>
                      </a:r>
                      <a:r>
                        <a:rPr lang="es-ES" sz="2400" noProof="0" dirty="0"/>
                        <a:t> </a:t>
                      </a:r>
                      <a:r>
                        <a:rPr lang="es-ES" sz="2400" noProof="0" dirty="0" err="1"/>
                        <a:t>distance</a:t>
                      </a:r>
                      <a:endParaRPr lang="es-ES" sz="2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noProof="0" dirty="0"/>
                        <a:t>1,06s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noProof="0" dirty="0"/>
                        <a:t>6,09x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148696"/>
                  </a:ext>
                </a:extLst>
              </a:tr>
              <a:tr h="520065">
                <a:tc>
                  <a:txBody>
                    <a:bodyPr/>
                    <a:lstStyle/>
                    <a:p>
                      <a:r>
                        <a:rPr lang="es-ES" sz="2400" noProof="0" dirty="0" err="1"/>
                        <a:t>Parallel</a:t>
                      </a:r>
                      <a:r>
                        <a:rPr lang="es-ES" sz="2400" noProof="0" dirty="0"/>
                        <a:t> </a:t>
                      </a:r>
                      <a:r>
                        <a:rPr lang="es-ES" sz="2400" noProof="0" dirty="0" err="1"/>
                        <a:t>dynamic</a:t>
                      </a:r>
                      <a:endParaRPr lang="es-ES" sz="2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noProof="0" dirty="0"/>
                        <a:t>0,185s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noProof="0" dirty="0"/>
                        <a:t>37,2x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006167"/>
                  </a:ext>
                </a:extLst>
              </a:tr>
              <a:tr h="520065">
                <a:tc>
                  <a:txBody>
                    <a:bodyPr/>
                    <a:lstStyle/>
                    <a:p>
                      <a:r>
                        <a:rPr lang="es-ES" sz="2400" noProof="0" dirty="0"/>
                        <a:t>GPU (teórico)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noProof="0" dirty="0"/>
                        <a:t>0,04s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noProof="0" dirty="0"/>
                        <a:t>167,5x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301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37118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6CE90E-19E4-B2C6-59CC-43133E67B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AC4B1E-944F-5F48-B71A-CDD9F7DB0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5490971"/>
            <a:ext cx="6962072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Simulaciones de n cuerpos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4265954-3A53-B6A4-5A91-3FA78BD9DFF1}"/>
              </a:ext>
            </a:extLst>
          </p:cNvPr>
          <p:cNvSpPr txBox="1">
            <a:spLocks/>
          </p:cNvSpPr>
          <p:nvPr/>
        </p:nvSpPr>
        <p:spPr>
          <a:xfrm>
            <a:off x="8456522" y="5633765"/>
            <a:ext cx="3408555" cy="87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Algoritmo de Barnes-Hut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6596C02B-7A7E-A83A-EE0C-05BD1A90AF86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3829396" y="2618491"/>
            <a:ext cx="88085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3080237-8FAF-BCD3-5C47-93ED61661E47}"/>
              </a:ext>
            </a:extLst>
          </p:cNvPr>
          <p:cNvSpPr txBox="1"/>
          <p:nvPr/>
        </p:nvSpPr>
        <p:spPr>
          <a:xfrm>
            <a:off x="8136280" y="1075849"/>
            <a:ext cx="37658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dirty="0"/>
              <a:t>Si los cuerpos están suficientemente lejos y/o suficientemente cerca, podemos aproximar con un centro de masas equivalente a estos</a:t>
            </a:r>
            <a:endParaRPr lang="es-ES" sz="1400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3487034D-C448-DDBD-5266-7CB829EE27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66" b="26261"/>
          <a:stretch/>
        </p:blipFill>
        <p:spPr bwMode="auto">
          <a:xfrm>
            <a:off x="4710252" y="965072"/>
            <a:ext cx="3472048" cy="330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2516E773-2510-2BD3-000C-48834273F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85"/>
          <a:stretch/>
        </p:blipFill>
        <p:spPr bwMode="auto">
          <a:xfrm>
            <a:off x="410687" y="942391"/>
            <a:ext cx="3418709" cy="335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6542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31397A-FFB0-CC22-C865-E6C4DBE63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415B9A-159D-8BCA-6A2A-9B0EEE5BC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Simulaciones de n cuerpos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79A4060-93D0-242B-808B-D0659D8F7076}"/>
              </a:ext>
            </a:extLst>
          </p:cNvPr>
          <p:cNvSpPr txBox="1">
            <a:spLocks/>
          </p:cNvSpPr>
          <p:nvPr/>
        </p:nvSpPr>
        <p:spPr>
          <a:xfrm>
            <a:off x="8572499" y="390832"/>
            <a:ext cx="3233585" cy="87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</a:pPr>
            <a:r>
              <a:rPr lang="es-E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Algoritmo de Barnes-Hut: construcción del árbol</a:t>
            </a:r>
          </a:p>
        </p:txBody>
      </p:sp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C9E5F51-99FA-94F1-C4D8-87934378B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0" t="14084" r="33750" b="14743"/>
          <a:stretch/>
        </p:blipFill>
        <p:spPr>
          <a:xfrm>
            <a:off x="1281176" y="2181039"/>
            <a:ext cx="4078224" cy="40690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A52FD4-63D0-9E1D-7B1C-010B189F0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493" y="2658014"/>
            <a:ext cx="5095875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1913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9F1A1B-185D-29CD-D65A-4442DCC0F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C27104-5BF4-D511-691E-5DD187EF0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Simulaciones de n cuerpos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10F38B3-7E79-14A7-9FED-B018CEAB6149}"/>
              </a:ext>
            </a:extLst>
          </p:cNvPr>
          <p:cNvSpPr txBox="1">
            <a:spLocks/>
          </p:cNvSpPr>
          <p:nvPr/>
        </p:nvSpPr>
        <p:spPr>
          <a:xfrm>
            <a:off x="8572499" y="390832"/>
            <a:ext cx="3233585" cy="87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</a:pPr>
            <a:r>
              <a:rPr lang="es-E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Algoritmo de </a:t>
            </a:r>
            <a:r>
              <a:rPr lang="es-ES" sz="20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barnes-hut</a:t>
            </a:r>
            <a:r>
              <a:rPr lang="es-E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: Calcular fuerzas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CF2A42F-BBC8-8A80-4093-CCF1216CB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570" y="2255520"/>
            <a:ext cx="51435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59F47B4-96BE-AF6B-EAC4-EDA89799C643}"/>
                  </a:ext>
                </a:extLst>
              </p:cNvPr>
              <p:cNvSpPr txBox="1"/>
              <p:nvPr/>
            </p:nvSpPr>
            <p:spPr>
              <a:xfrm>
                <a:off x="1144788" y="2152882"/>
                <a:ext cx="204068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ES" sz="2800" i="1" smtClean="0"/>
                      <m:t>θ</m:t>
                    </m:r>
                    <m:r>
                      <a:rPr lang="es-ES" sz="2800" b="0" i="1" smtClean="0">
                        <a:latin typeface="Cambria Math" panose="02040503050406030204" pitchFamily="18" charset="0"/>
                      </a:rPr>
                      <m:t>=0,5</m:t>
                    </m:r>
                  </m:oMath>
                </a14:m>
                <a:endParaRPr lang="es-ES" sz="2800" i="1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59F47B4-96BE-AF6B-EAC4-EDA89799C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788" y="2152882"/>
                <a:ext cx="204068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34072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F7BFB4-8E88-E165-46E1-304F70722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A80B4BC-3618-C1B8-A530-91F4C9B28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BE1850-1EC3-C145-EAA3-DEC1B05C7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4C50EB-64D1-14F7-D678-DE077BDFA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AE967D-DA32-F8F2-5EC9-5C37CF098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C5C6A4-A821-4A5B-7003-AC3029814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Simulaciones de n cuerpos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03E5219-7D5C-4593-7CD7-0D068ABECD8C}"/>
              </a:ext>
            </a:extLst>
          </p:cNvPr>
          <p:cNvSpPr txBox="1">
            <a:spLocks/>
          </p:cNvSpPr>
          <p:nvPr/>
        </p:nvSpPr>
        <p:spPr>
          <a:xfrm>
            <a:off x="8572499" y="390832"/>
            <a:ext cx="3233585" cy="87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</a:pPr>
            <a:r>
              <a:rPr lang="es-E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Algoritmo de </a:t>
            </a:r>
            <a:r>
              <a:rPr lang="es-ES" sz="20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barnes-hut</a:t>
            </a:r>
            <a:r>
              <a:rPr lang="es-E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: Calcular fuerzas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D730AB0-AF5C-ABEA-2874-C2A0683CB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98570" y="2303485"/>
            <a:ext cx="5143500" cy="310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8039C50A-7201-E37D-0137-DABA2436BB01}"/>
                  </a:ext>
                </a:extLst>
              </p:cNvPr>
              <p:cNvSpPr txBox="1"/>
              <p:nvPr/>
            </p:nvSpPr>
            <p:spPr>
              <a:xfrm>
                <a:off x="1144788" y="2152882"/>
                <a:ext cx="204068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ES" sz="2800" i="1" smtClean="0"/>
                      <m:t>θ</m:t>
                    </m:r>
                    <m:r>
                      <a:rPr lang="es-ES" sz="2800" b="0" i="1" smtClean="0">
                        <a:latin typeface="Cambria Math" panose="02040503050406030204" pitchFamily="18" charset="0"/>
                      </a:rPr>
                      <m:t>=0,5</m:t>
                    </m:r>
                  </m:oMath>
                </a14:m>
                <a:endParaRPr lang="es-ES" sz="2800" i="1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8039C50A-7201-E37D-0137-DABA2436B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788" y="2152882"/>
                <a:ext cx="204068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28202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A781E7-27C7-89D8-A017-295E5B4D1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8D5D219-597A-8714-0BB7-A80477C52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CBB4D3-EC51-65A4-3DB9-A248B7D7A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B22E4A-460A-AC75-D2F7-289804ED8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793367-394D-858A-9274-31B2A34B7F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F79FED-E9BE-5F90-7B20-DD38DF4E5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Simulaciones de n cuerpos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9EE1F6C-45C1-EA8B-3555-EEC4BB14BD16}"/>
              </a:ext>
            </a:extLst>
          </p:cNvPr>
          <p:cNvSpPr txBox="1">
            <a:spLocks/>
          </p:cNvSpPr>
          <p:nvPr/>
        </p:nvSpPr>
        <p:spPr>
          <a:xfrm>
            <a:off x="8572499" y="390832"/>
            <a:ext cx="3233585" cy="87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</a:pPr>
            <a:r>
              <a:rPr lang="es-E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Algoritmo de </a:t>
            </a:r>
            <a:r>
              <a:rPr lang="es-ES" sz="20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barnes-hut</a:t>
            </a:r>
            <a:r>
              <a:rPr lang="es-E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: Calcular fuerzas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43AA724-3E8C-DF16-4E36-E5B253ED0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38520" y="2303485"/>
            <a:ext cx="5063600" cy="310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F35826E9-262A-FC7C-D102-34AE2315C58C}"/>
                  </a:ext>
                </a:extLst>
              </p:cNvPr>
              <p:cNvSpPr txBox="1"/>
              <p:nvPr/>
            </p:nvSpPr>
            <p:spPr>
              <a:xfrm>
                <a:off x="1144788" y="2152882"/>
                <a:ext cx="204068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ES" sz="2800" i="1" smtClean="0"/>
                      <m:t>θ</m:t>
                    </m:r>
                    <m:r>
                      <a:rPr lang="es-ES" sz="2800" b="0" i="1" smtClean="0">
                        <a:latin typeface="Cambria Math" panose="02040503050406030204" pitchFamily="18" charset="0"/>
                      </a:rPr>
                      <m:t>=0,5</m:t>
                    </m:r>
                  </m:oMath>
                </a14:m>
                <a:endParaRPr lang="es-ES" sz="2800" i="1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F35826E9-262A-FC7C-D102-34AE2315C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788" y="2152882"/>
                <a:ext cx="204068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530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5E0805-7ABE-65B2-084D-A8019200C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FC4B66AC-B630-F588-034E-C931394AB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2F4DA90-A876-5015-66AA-AC917F97E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A49A050-716D-F190-6094-76B74E0B1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D3170F3-0866-49BB-4544-ADBF5642F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CB8A06B-1EFA-60FE-1A3D-F1EF468044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E7780-8FEF-6572-B8E3-4DE2E78F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s-ES" sz="3400" dirty="0">
                <a:solidFill>
                  <a:srgbClr val="FFFFFF"/>
                </a:solidFill>
              </a:rPr>
              <a:t>El problema de los n cuerpos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78A3F68-B355-3AC1-2EE5-4343E29BE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0717" y="2264224"/>
            <a:ext cx="4397712" cy="35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97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8D8B42-52B9-5CC7-FDE7-100BBF383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19D9021-8A5D-04C6-064C-B49819BCC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B25024-C2C3-3C71-1E6D-B930867AE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F36EAA-832A-4D65-EAC0-2BB163CE1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DB69D6-0E02-3833-5315-89B789EBE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694F44-431B-09D7-01C5-E6E4FFB96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Simulaciones de n cuerpos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1356378-FC12-7332-8ABF-A828BD155A39}"/>
              </a:ext>
            </a:extLst>
          </p:cNvPr>
          <p:cNvSpPr txBox="1">
            <a:spLocks/>
          </p:cNvSpPr>
          <p:nvPr/>
        </p:nvSpPr>
        <p:spPr>
          <a:xfrm>
            <a:off x="8572499" y="390832"/>
            <a:ext cx="3233585" cy="87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</a:pPr>
            <a:r>
              <a:rPr lang="es-E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Algoritmo de </a:t>
            </a:r>
            <a:r>
              <a:rPr lang="es-ES" sz="20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barnes-hut</a:t>
            </a:r>
            <a:r>
              <a:rPr lang="es-E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: Calcular fuerzas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EDE1DD8A-024C-EE82-2575-A7E239A1E158}"/>
                  </a:ext>
                </a:extLst>
              </p:cNvPr>
              <p:cNvSpPr txBox="1"/>
              <p:nvPr/>
            </p:nvSpPr>
            <p:spPr>
              <a:xfrm>
                <a:off x="1144788" y="2152882"/>
                <a:ext cx="204068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ES" sz="2800" i="1" smtClean="0"/>
                      <m:t>θ</m:t>
                    </m:r>
                    <m:r>
                      <a:rPr lang="es-ES" sz="2800" b="0" i="1" smtClean="0">
                        <a:latin typeface="Cambria Math" panose="02040503050406030204" pitchFamily="18" charset="0"/>
                      </a:rPr>
                      <m:t>=0,5</m:t>
                    </m:r>
                  </m:oMath>
                </a14:m>
                <a:endParaRPr lang="es-ES" sz="2800" i="1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EDE1DD8A-024C-EE82-2575-A7E239A1E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788" y="2152882"/>
                <a:ext cx="204068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87E1FA7-242C-2B83-9797-3CA96A8D1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520" y="2301839"/>
            <a:ext cx="51435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0982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6CCDD4-1EC2-4D11-94FD-7988EC8A5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3A15C68-EBCF-AABE-CC24-766AD0C317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12FF57-F3C4-37AE-7E2B-51E2E0823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E02B42-331F-2EE2-2A66-1779247BC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2A7751-991C-3DCF-4885-A9BF67BA6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5ED187-FBED-1707-A419-9A1D4D7BD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Simulaciones de n cuerpos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E1663A5-4E2C-0CC6-90C0-D8A64AEC4128}"/>
              </a:ext>
            </a:extLst>
          </p:cNvPr>
          <p:cNvSpPr txBox="1">
            <a:spLocks/>
          </p:cNvSpPr>
          <p:nvPr/>
        </p:nvSpPr>
        <p:spPr>
          <a:xfrm>
            <a:off x="8572499" y="390832"/>
            <a:ext cx="3233585" cy="87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</a:pPr>
            <a:r>
              <a:rPr lang="es-E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Algoritmo de </a:t>
            </a:r>
            <a:r>
              <a:rPr lang="es-ES" sz="20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barnes-hut</a:t>
            </a:r>
            <a:r>
              <a:rPr lang="es-E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: Calcular fuerzas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341A93A7-23F7-EC91-E654-DB498949896C}"/>
                  </a:ext>
                </a:extLst>
              </p:cNvPr>
              <p:cNvSpPr txBox="1"/>
              <p:nvPr/>
            </p:nvSpPr>
            <p:spPr>
              <a:xfrm>
                <a:off x="1144788" y="2152882"/>
                <a:ext cx="204068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ES" sz="2800" i="1" smtClean="0"/>
                      <m:t>θ</m:t>
                    </m:r>
                    <m:r>
                      <a:rPr lang="es-ES" sz="2800" b="0" i="1" smtClean="0">
                        <a:latin typeface="Cambria Math" panose="02040503050406030204" pitchFamily="18" charset="0"/>
                      </a:rPr>
                      <m:t>=0,5</m:t>
                    </m:r>
                  </m:oMath>
                </a14:m>
                <a:endParaRPr lang="es-ES" sz="2800" i="1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341A93A7-23F7-EC91-E654-DB4989498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788" y="2152882"/>
                <a:ext cx="204068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D010E85-14D3-929E-7A5C-DD5734580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38520" y="2309807"/>
            <a:ext cx="5143500" cy="234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0084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A1064E-27C4-1921-EEB7-9FF4EDEE6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C57AB78-D337-A03E-97E1-D91C39A9C7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7EB207-CA0B-6157-EC86-A1962D959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F747D7-9645-A951-4E1C-6853D7968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C1D3AF-D9C3-6F36-8CEC-33C9F0022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884C50-D988-1314-21FE-C42FB6C2D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Simulaciones de n cuerpos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2FA40E3-416D-3D12-5DC2-05B01ADACD48}"/>
              </a:ext>
            </a:extLst>
          </p:cNvPr>
          <p:cNvSpPr txBox="1">
            <a:spLocks/>
          </p:cNvSpPr>
          <p:nvPr/>
        </p:nvSpPr>
        <p:spPr>
          <a:xfrm>
            <a:off x="8572499" y="390832"/>
            <a:ext cx="3233585" cy="87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</a:pPr>
            <a:r>
              <a:rPr lang="es-E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Complejidades del algoritmo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3">
                <a:extLst>
                  <a:ext uri="{FF2B5EF4-FFF2-40B4-BE49-F238E27FC236}">
                    <a16:creationId xmlns:a16="http://schemas.microsoft.com/office/drawing/2014/main" id="{9BAC3960-8F6C-A658-5736-8ECD5133B7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1778456"/>
                  </p:ext>
                </p:extLst>
              </p:nvPr>
            </p:nvGraphicFramePr>
            <p:xfrm>
              <a:off x="2228850" y="3041829"/>
              <a:ext cx="8353425" cy="17884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6025">
                      <a:extLst>
                        <a:ext uri="{9D8B030D-6E8A-4147-A177-3AD203B41FA5}">
                          <a16:colId xmlns:a16="http://schemas.microsoft.com/office/drawing/2014/main" val="1405406128"/>
                        </a:ext>
                      </a:extLst>
                    </a:gridCol>
                    <a:gridCol w="2952750">
                      <a:extLst>
                        <a:ext uri="{9D8B030D-6E8A-4147-A177-3AD203B41FA5}">
                          <a16:colId xmlns:a16="http://schemas.microsoft.com/office/drawing/2014/main" val="540748940"/>
                        </a:ext>
                      </a:extLst>
                    </a:gridCol>
                    <a:gridCol w="2914650">
                      <a:extLst>
                        <a:ext uri="{9D8B030D-6E8A-4147-A177-3AD203B41FA5}">
                          <a16:colId xmlns:a16="http://schemas.microsoft.com/office/drawing/2014/main" val="731702702"/>
                        </a:ext>
                      </a:extLst>
                    </a:gridCol>
                  </a:tblGrid>
                  <a:tr h="89423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s-ES" sz="2400" noProof="0" dirty="0"/>
                            <a:t>Construcción del árbol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2400" noProof="0" dirty="0"/>
                            <a:t>Computar centros de masas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2400" noProof="0" dirty="0"/>
                            <a:t>Computar fuerzas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4194062"/>
                      </a:ext>
                    </a:extLst>
                  </a:tr>
                  <a:tr h="8942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2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s-ES" sz="2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ES" sz="2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s-ES" sz="2400" b="0" i="0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s-ES" sz="2400" b="0" i="1" noProof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sz="2400" b="0" i="1" noProof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s-ES" sz="2400" b="0" i="1" noProof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  <m:r>
                                  <a:rPr lang="es-ES" sz="2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⁡⁡(</m:t>
                                </m:r>
                                <m:r>
                                  <a:rPr lang="es-ES" sz="2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s-ES" sz="2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es-ES" sz="240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2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s-ES" sz="2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ES" sz="2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s-ES" sz="2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ES" sz="240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2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s-ES" sz="2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ctrlPr>
                                      <a:rPr lang="es-ES" sz="2400" b="0" i="1" noProof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400" b="0" i="1" noProof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s-ES" sz="2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s-ES" sz="2400" i="1" noProof="0" smtClean="0">
                                            <a:solidFill>
                                              <a:schemeClr val="tx1"/>
                                            </a:solidFill>
                                          </a:rPr>
                                          <m:t>θ</m:t>
                                        </m:r>
                                      </m:e>
                                      <m:sup>
                                        <m:r>
                                          <a:rPr lang="es-ES" sz="2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sSub>
                                  <m:sSubPr>
                                    <m:ctrlPr>
                                      <a:rPr lang="es-ES" sz="2400" b="0" i="1" noProof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noProof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es-ES" sz="2400" b="0" i="1" noProof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  <m:r>
                                  <a:rPr lang="es-ES" sz="2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⁡⁡(</m:t>
                                </m:r>
                                <m:r>
                                  <a:rPr lang="es-ES" sz="2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s-ES" sz="2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es-ES" sz="2400" i="1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288643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3">
                <a:extLst>
                  <a:ext uri="{FF2B5EF4-FFF2-40B4-BE49-F238E27FC236}">
                    <a16:creationId xmlns:a16="http://schemas.microsoft.com/office/drawing/2014/main" id="{9BAC3960-8F6C-A658-5736-8ECD5133B7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1778456"/>
                  </p:ext>
                </p:extLst>
              </p:nvPr>
            </p:nvGraphicFramePr>
            <p:xfrm>
              <a:off x="2228850" y="3041829"/>
              <a:ext cx="8353425" cy="17884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6025">
                      <a:extLst>
                        <a:ext uri="{9D8B030D-6E8A-4147-A177-3AD203B41FA5}">
                          <a16:colId xmlns:a16="http://schemas.microsoft.com/office/drawing/2014/main" val="1405406128"/>
                        </a:ext>
                      </a:extLst>
                    </a:gridCol>
                    <a:gridCol w="2952750">
                      <a:extLst>
                        <a:ext uri="{9D8B030D-6E8A-4147-A177-3AD203B41FA5}">
                          <a16:colId xmlns:a16="http://schemas.microsoft.com/office/drawing/2014/main" val="540748940"/>
                        </a:ext>
                      </a:extLst>
                    </a:gridCol>
                    <a:gridCol w="2914650">
                      <a:extLst>
                        <a:ext uri="{9D8B030D-6E8A-4147-A177-3AD203B41FA5}">
                          <a16:colId xmlns:a16="http://schemas.microsoft.com/office/drawing/2014/main" val="731702702"/>
                        </a:ext>
                      </a:extLst>
                    </a:gridCol>
                  </a:tblGrid>
                  <a:tr h="89423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s-ES" sz="2400" noProof="0" dirty="0"/>
                            <a:t>Construcción del árbol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2400" noProof="0" dirty="0"/>
                            <a:t>Computar centros de masas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2400" noProof="0" dirty="0"/>
                            <a:t>Computar fuerzas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4194062"/>
                      </a:ext>
                    </a:extLst>
                  </a:tr>
                  <a:tr h="894232"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45" t="-101361" r="-237255" b="-1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4330" t="-101361" r="-99588" b="-1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7029" t="-101361" r="-1046" b="-1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886438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624201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44A9CD-60B0-C684-0A79-3738584DB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FAE1F7A-FACD-CC49-2DF5-60C04A9D70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B26B61-2FC6-D082-8700-F2663969B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A76C98-38DA-4845-A49E-20627BDE6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B6890A-95B1-071D-4FED-19E8FE1C0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3CCB00-9D96-6F99-34DB-8A344B579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Simulaciones de n cuerpos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33CFD55-A3A1-2E8A-2DA8-C7CDAAAB2AAA}"/>
              </a:ext>
            </a:extLst>
          </p:cNvPr>
          <p:cNvSpPr txBox="1">
            <a:spLocks/>
          </p:cNvSpPr>
          <p:nvPr/>
        </p:nvSpPr>
        <p:spPr>
          <a:xfrm>
            <a:off x="8572499" y="390832"/>
            <a:ext cx="3233585" cy="87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</a:pPr>
            <a:r>
              <a:rPr lang="es-E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Complejidades del algoritmo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3">
                <a:extLst>
                  <a:ext uri="{FF2B5EF4-FFF2-40B4-BE49-F238E27FC236}">
                    <a16:creationId xmlns:a16="http://schemas.microsoft.com/office/drawing/2014/main" id="{45151B5A-CE39-24A4-3D56-29B890A3AD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545586"/>
                  </p:ext>
                </p:extLst>
              </p:nvPr>
            </p:nvGraphicFramePr>
            <p:xfrm>
              <a:off x="2228850" y="3041829"/>
              <a:ext cx="8353425" cy="17884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6025">
                      <a:extLst>
                        <a:ext uri="{9D8B030D-6E8A-4147-A177-3AD203B41FA5}">
                          <a16:colId xmlns:a16="http://schemas.microsoft.com/office/drawing/2014/main" val="1405406128"/>
                        </a:ext>
                      </a:extLst>
                    </a:gridCol>
                    <a:gridCol w="2952750">
                      <a:extLst>
                        <a:ext uri="{9D8B030D-6E8A-4147-A177-3AD203B41FA5}">
                          <a16:colId xmlns:a16="http://schemas.microsoft.com/office/drawing/2014/main" val="540748940"/>
                        </a:ext>
                      </a:extLst>
                    </a:gridCol>
                    <a:gridCol w="2914650">
                      <a:extLst>
                        <a:ext uri="{9D8B030D-6E8A-4147-A177-3AD203B41FA5}">
                          <a16:colId xmlns:a16="http://schemas.microsoft.com/office/drawing/2014/main" val="731702702"/>
                        </a:ext>
                      </a:extLst>
                    </a:gridCol>
                  </a:tblGrid>
                  <a:tr h="89423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s-ES" sz="2400" noProof="0" dirty="0"/>
                            <a:t>Construcción del árbol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2400" noProof="0" dirty="0"/>
                            <a:t>Computar centros de masas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2400" noProof="0" dirty="0"/>
                            <a:t>Computar fuerzas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4194062"/>
                      </a:ext>
                    </a:extLst>
                  </a:tr>
                  <a:tr h="8942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2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s-ES" sz="2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ES" sz="2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s-ES" sz="2400" b="0" i="0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s-ES" sz="2400" b="0" i="1" noProof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sz="2400" b="0" i="1" noProof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s-ES" sz="2400" b="0" i="1" noProof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  <m:r>
                                  <a:rPr lang="es-ES" sz="2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⁡⁡(</m:t>
                                </m:r>
                                <m:r>
                                  <a:rPr lang="es-ES" sz="2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s-ES" sz="2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es-ES" sz="240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2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s-ES" sz="2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ES" sz="2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s-ES" sz="2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ES" sz="240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2400" b="0" i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s-ES" sz="2400" b="0" i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ctrlPr>
                                      <a:rPr lang="es-ES" sz="2400" b="0" i="1" noProof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400" b="0" i="1" noProof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s-ES" sz="2400" b="0" i="1" noProof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s-ES" sz="2400" i="1" noProof="0" smtClean="0">
                                            <a:solidFill>
                                              <a:srgbClr val="FF0000"/>
                                            </a:solidFill>
                                          </a:rPr>
                                          <m:t>θ</m:t>
                                        </m:r>
                                      </m:e>
                                      <m:sup>
                                        <m:r>
                                          <a:rPr lang="es-ES" sz="2400" b="0" i="1" noProof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sSub>
                                  <m:sSubPr>
                                    <m:ctrlPr>
                                      <a:rPr lang="es-ES" sz="2400" b="0" i="1" noProof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noProof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es-ES" sz="2400" b="0" i="1" noProof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  <m:r>
                                  <a:rPr lang="es-ES" sz="2400" b="0" i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⁡⁡(</m:t>
                                </m:r>
                                <m:r>
                                  <a:rPr lang="es-ES" sz="2400" b="0" i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s-ES" sz="2400" b="0" i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es-ES" sz="2400" i="1" noProof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288643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3">
                <a:extLst>
                  <a:ext uri="{FF2B5EF4-FFF2-40B4-BE49-F238E27FC236}">
                    <a16:creationId xmlns:a16="http://schemas.microsoft.com/office/drawing/2014/main" id="{45151B5A-CE39-24A4-3D56-29B890A3AD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545586"/>
                  </p:ext>
                </p:extLst>
              </p:nvPr>
            </p:nvGraphicFramePr>
            <p:xfrm>
              <a:off x="2228850" y="3041829"/>
              <a:ext cx="8353425" cy="17884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6025">
                      <a:extLst>
                        <a:ext uri="{9D8B030D-6E8A-4147-A177-3AD203B41FA5}">
                          <a16:colId xmlns:a16="http://schemas.microsoft.com/office/drawing/2014/main" val="1405406128"/>
                        </a:ext>
                      </a:extLst>
                    </a:gridCol>
                    <a:gridCol w="2952750">
                      <a:extLst>
                        <a:ext uri="{9D8B030D-6E8A-4147-A177-3AD203B41FA5}">
                          <a16:colId xmlns:a16="http://schemas.microsoft.com/office/drawing/2014/main" val="540748940"/>
                        </a:ext>
                      </a:extLst>
                    </a:gridCol>
                    <a:gridCol w="2914650">
                      <a:extLst>
                        <a:ext uri="{9D8B030D-6E8A-4147-A177-3AD203B41FA5}">
                          <a16:colId xmlns:a16="http://schemas.microsoft.com/office/drawing/2014/main" val="731702702"/>
                        </a:ext>
                      </a:extLst>
                    </a:gridCol>
                  </a:tblGrid>
                  <a:tr h="89423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s-ES" sz="2400" noProof="0" dirty="0"/>
                            <a:t>Construcción del árbol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2400" noProof="0" dirty="0"/>
                            <a:t>Computar centros de masas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2400" noProof="0" dirty="0"/>
                            <a:t>Computar fuerzas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4194062"/>
                      </a:ext>
                    </a:extLst>
                  </a:tr>
                  <a:tr h="894232"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45" t="-101361" r="-237255" b="-1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4330" t="-101361" r="-99588" b="-1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7029" t="-101361" r="-1046" b="-1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886438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95994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EDCF8D-517A-9DC0-136F-364479F8B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609A9F4-D65C-D12C-0A4E-A45E51609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5ACA9B-016F-AF56-6C8D-B0B5A3FD0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9CC14-DE00-1031-167E-DC004CBBB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FDE3CA-3827-5E33-4E23-629040ABE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C472AB-EA38-74E6-91D5-DDA80A13A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Simulaciones de n cuerpos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442070B-DE6C-70F3-22CA-F817F1257F27}"/>
              </a:ext>
            </a:extLst>
          </p:cNvPr>
          <p:cNvSpPr txBox="1">
            <a:spLocks/>
          </p:cNvSpPr>
          <p:nvPr/>
        </p:nvSpPr>
        <p:spPr>
          <a:xfrm>
            <a:off x="8572499" y="390832"/>
            <a:ext cx="3233585" cy="87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</a:pPr>
            <a:r>
              <a:rPr lang="es-E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Algoritmo de </a:t>
            </a:r>
            <a:r>
              <a:rPr lang="es-ES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</a:t>
            </a:r>
            <a:r>
              <a:rPr lang="es-E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arnes-Hut</a:t>
            </a: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8D1B3136-C342-744A-595A-2DC026FD8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098" y="1822348"/>
            <a:ext cx="3987800" cy="488683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845E381-AFD1-7460-0215-EF27E1E73008}"/>
              </a:ext>
            </a:extLst>
          </p:cNvPr>
          <p:cNvSpPr txBox="1"/>
          <p:nvPr/>
        </p:nvSpPr>
        <p:spPr>
          <a:xfrm>
            <a:off x="5581648" y="4265765"/>
            <a:ext cx="51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889656A-2B6F-DF10-771A-93A48D7CF709}"/>
              </a:ext>
            </a:extLst>
          </p:cNvPr>
          <p:cNvSpPr txBox="1"/>
          <p:nvPr/>
        </p:nvSpPr>
        <p:spPr>
          <a:xfrm>
            <a:off x="5581648" y="5713565"/>
            <a:ext cx="51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6EA25EA-293B-EBB4-9857-8DC24B6913AD}"/>
              </a:ext>
            </a:extLst>
          </p:cNvPr>
          <p:cNvSpPr txBox="1"/>
          <p:nvPr/>
        </p:nvSpPr>
        <p:spPr>
          <a:xfrm>
            <a:off x="6276973" y="3450306"/>
            <a:ext cx="51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Si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BA91E59-B993-728F-DD40-E1A5C81EB797}"/>
              </a:ext>
            </a:extLst>
          </p:cNvPr>
          <p:cNvSpPr txBox="1"/>
          <p:nvPr/>
        </p:nvSpPr>
        <p:spPr>
          <a:xfrm>
            <a:off x="6276973" y="4895078"/>
            <a:ext cx="51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Si</a:t>
            </a:r>
          </a:p>
        </p:txBody>
      </p:sp>
    </p:spTree>
    <p:extLst>
      <p:ext uri="{BB962C8B-B14F-4D97-AF65-F5344CB8AC3E}">
        <p14:creationId xmlns:p14="http://schemas.microsoft.com/office/powerpoint/2010/main" val="10787897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074EAF-2DFF-EEF5-5CA1-E813DE198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D7817E8-CECF-AB41-0325-4F18534BF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84466E-3098-C873-BA0C-09D870880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A8352C-FA67-A9DB-1C42-2B52A6D67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586D61-1D5E-B938-0169-10E219752F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FC67D-3932-FBEB-D8B3-EA8408238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Simulaciones de n cuerpos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3DC281-42F5-F442-9A9C-C4EBA1BC76C8}"/>
              </a:ext>
            </a:extLst>
          </p:cNvPr>
          <p:cNvSpPr txBox="1">
            <a:spLocks/>
          </p:cNvSpPr>
          <p:nvPr/>
        </p:nvSpPr>
        <p:spPr>
          <a:xfrm>
            <a:off x="8572499" y="390832"/>
            <a:ext cx="3233585" cy="87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</a:pPr>
            <a:r>
              <a:rPr lang="es-E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Algoritmo de </a:t>
            </a:r>
            <a:r>
              <a:rPr lang="es-ES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</a:t>
            </a:r>
            <a:r>
              <a:rPr lang="es-E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arnes-Hut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0CEC814-A762-CF78-9D5B-38D46A25F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8274" y="2314785"/>
            <a:ext cx="4755448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968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1BD52A-A2A8-01E0-885C-E9C5522D8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8D72B5-4482-8409-BD34-CB8114512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Simulaciones de n cuerpos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935BE2-7E2D-3363-CD48-6AB98B51B486}"/>
              </a:ext>
            </a:extLst>
          </p:cNvPr>
          <p:cNvSpPr txBox="1">
            <a:spLocks/>
          </p:cNvSpPr>
          <p:nvPr/>
        </p:nvSpPr>
        <p:spPr>
          <a:xfrm>
            <a:off x="8572499" y="390832"/>
            <a:ext cx="3233585" cy="87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</a:pPr>
            <a:r>
              <a:rPr lang="es-E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Algoritmo de </a:t>
            </a:r>
            <a:r>
              <a:rPr lang="es-ES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</a:t>
            </a:r>
            <a:r>
              <a:rPr lang="es-E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arnes-Hut</a:t>
            </a:r>
          </a:p>
        </p:txBody>
      </p:sp>
      <p:pic>
        <p:nvPicPr>
          <p:cNvPr id="3" name="Imagen 2" descr="Diagrama, Tabla&#10;&#10;Descripción generada automáticamente">
            <a:extLst>
              <a:ext uri="{FF2B5EF4-FFF2-40B4-BE49-F238E27FC236}">
                <a16:creationId xmlns:a16="http://schemas.microsoft.com/office/drawing/2014/main" id="{252763A2-7603-B91D-9D9B-4FA76AE93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184" y="3187699"/>
            <a:ext cx="7075627" cy="298945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1142F81-76BC-DAEF-0B74-EBF18F8E6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13" y="2162132"/>
            <a:ext cx="8139487" cy="37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627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3DE8BC-586A-A64C-7343-535ECBF66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D2D9FE7-3101-8BC5-6807-0D7E0F529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85F37C-F5B9-FE87-B9F5-6D2B114EF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4959603" cy="16429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z="3700" dirty="0"/>
              <a:t>Versión base</a:t>
            </a:r>
            <a:r>
              <a:rPr lang="es-ES" sz="3700" kern="1200" dirty="0">
                <a:latin typeface="+mj-lt"/>
                <a:ea typeface="+mj-ea"/>
                <a:cs typeface="+mj-cs"/>
              </a:rPr>
              <a:t> del algoritmo de Barnes-</a:t>
            </a:r>
            <a:r>
              <a:rPr lang="es-ES" sz="3700" dirty="0"/>
              <a:t>H</a:t>
            </a:r>
            <a:r>
              <a:rPr lang="es-ES" sz="3700" kern="1200" dirty="0">
                <a:latin typeface="+mj-lt"/>
                <a:ea typeface="+mj-ea"/>
                <a:cs typeface="+mj-cs"/>
              </a:rPr>
              <a:t>ut 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E4F6620-653F-9B85-3A50-0F39385C6595}"/>
              </a:ext>
            </a:extLst>
          </p:cNvPr>
          <p:cNvSpPr txBox="1"/>
          <p:nvPr/>
        </p:nvSpPr>
        <p:spPr>
          <a:xfrm>
            <a:off x="1136397" y="2418408"/>
            <a:ext cx="4959603" cy="35225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s-ES" sz="2000" dirty="0"/>
              <a:t>n: 1.000.000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s-ES" sz="2000" dirty="0"/>
              <a:t>nIter: 10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s-ES" sz="2000" dirty="0"/>
              <a:t>θ: 0,5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s-ES" sz="2000" dirty="0"/>
              <a:t>Versión base paralelizada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CBA637-6196-9827-44C0-F84FBD29B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533A1C4-3FB2-AAF9-6AF3-EDCE819E6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aphicFrame>
        <p:nvGraphicFramePr>
          <p:cNvPr id="15" name="Table 3">
            <a:extLst>
              <a:ext uri="{FF2B5EF4-FFF2-40B4-BE49-F238E27FC236}">
                <a16:creationId xmlns:a16="http://schemas.microsoft.com/office/drawing/2014/main" id="{0AAE78A4-67D6-5686-BE7D-7C67CF6E8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583876"/>
              </p:ext>
            </p:extLst>
          </p:nvPr>
        </p:nvGraphicFramePr>
        <p:xfrm>
          <a:off x="6512442" y="2486495"/>
          <a:ext cx="5201024" cy="1072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158">
                  <a:extLst>
                    <a:ext uri="{9D8B030D-6E8A-4147-A177-3AD203B41FA5}">
                      <a16:colId xmlns:a16="http://schemas.microsoft.com/office/drawing/2014/main" val="1405406128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540748940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065574342"/>
                    </a:ext>
                  </a:extLst>
                </a:gridCol>
                <a:gridCol w="1451866">
                  <a:extLst>
                    <a:ext uri="{9D8B030D-6E8A-4147-A177-3AD203B41FA5}">
                      <a16:colId xmlns:a16="http://schemas.microsoft.com/office/drawing/2014/main" val="2796385372"/>
                    </a:ext>
                  </a:extLst>
                </a:gridCol>
              </a:tblGrid>
              <a:tr h="536105">
                <a:tc>
                  <a:txBody>
                    <a:bodyPr/>
                    <a:lstStyle/>
                    <a:p>
                      <a:pPr algn="ctr"/>
                      <a:r>
                        <a:rPr lang="es-ES" sz="2600" noProof="0" dirty="0"/>
                        <a:t>Versión</a:t>
                      </a:r>
                    </a:p>
                  </a:txBody>
                  <a:tcPr marL="99409" marR="99409" marT="49704" marB="49704"/>
                </a:tc>
                <a:tc>
                  <a:txBody>
                    <a:bodyPr/>
                    <a:lstStyle/>
                    <a:p>
                      <a:r>
                        <a:rPr lang="es-ES" sz="2600" noProof="0" dirty="0"/>
                        <a:t>Tiempo</a:t>
                      </a:r>
                    </a:p>
                  </a:txBody>
                  <a:tcPr marL="99409" marR="99409" marT="49704" marB="497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600" noProof="0" dirty="0"/>
                        <a:t>Instr.</a:t>
                      </a:r>
                    </a:p>
                  </a:txBody>
                  <a:tcPr marL="99409" marR="99409" marT="49704" marB="497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600" noProof="0" dirty="0"/>
                        <a:t>Var. res.</a:t>
                      </a:r>
                    </a:p>
                  </a:txBody>
                  <a:tcPr marL="99409" marR="99409" marT="49704" marB="49704"/>
                </a:tc>
                <a:extLst>
                  <a:ext uri="{0D108BD9-81ED-4DB2-BD59-A6C34878D82A}">
                    <a16:rowId xmlns:a16="http://schemas.microsoft.com/office/drawing/2014/main" val="2334194062"/>
                  </a:ext>
                </a:extLst>
              </a:tr>
              <a:tr h="536809">
                <a:tc>
                  <a:txBody>
                    <a:bodyPr/>
                    <a:lstStyle/>
                    <a:p>
                      <a:pPr algn="ctr"/>
                      <a:r>
                        <a:rPr lang="es-ES" sz="2600" noProof="0" dirty="0"/>
                        <a:t>Base</a:t>
                      </a:r>
                    </a:p>
                  </a:txBody>
                  <a:tcPr marL="99409" marR="99409" marT="49704" marB="497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600" noProof="0" dirty="0"/>
                        <a:t>11,97s</a:t>
                      </a:r>
                    </a:p>
                  </a:txBody>
                  <a:tcPr marL="99409" marR="99409" marT="49704" marB="497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600" noProof="0" dirty="0"/>
                        <a:t>128 G</a:t>
                      </a:r>
                    </a:p>
                  </a:txBody>
                  <a:tcPr marL="99409" marR="99409" marT="49704" marB="497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600" noProof="0" dirty="0"/>
                        <a:t>0</a:t>
                      </a:r>
                    </a:p>
                  </a:txBody>
                  <a:tcPr marL="99409" marR="99409" marT="49704" marB="49704"/>
                </a:tc>
                <a:extLst>
                  <a:ext uri="{0D108BD9-81ED-4DB2-BD59-A6C34878D82A}">
                    <a16:rowId xmlns:a16="http://schemas.microsoft.com/office/drawing/2014/main" val="728864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7043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10CFE6-BB63-C55B-6BEC-1521B7BA9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7E0D6FA-2DC3-29BE-5BDD-37199E24A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CBA5AA-4FA4-92B6-BCA2-1B6AA3BF7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4959603" cy="16429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z="3700" kern="1200" dirty="0">
                <a:latin typeface="+mj-lt"/>
                <a:ea typeface="+mj-ea"/>
                <a:cs typeface="+mj-cs"/>
              </a:rPr>
              <a:t>Barnes-</a:t>
            </a:r>
            <a:r>
              <a:rPr lang="es-ES" sz="3700" dirty="0"/>
              <a:t>H</a:t>
            </a:r>
            <a:r>
              <a:rPr lang="es-ES" sz="3700" kern="1200" dirty="0">
                <a:latin typeface="+mj-lt"/>
                <a:ea typeface="+mj-ea"/>
                <a:cs typeface="+mj-cs"/>
              </a:rPr>
              <a:t>ut vs implementación directa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3E8A6BCF-7000-033C-874D-158FB1D709C1}"/>
              </a:ext>
            </a:extLst>
          </p:cNvPr>
          <p:cNvSpPr txBox="1"/>
          <p:nvPr/>
        </p:nvSpPr>
        <p:spPr>
          <a:xfrm>
            <a:off x="1136398" y="2418408"/>
            <a:ext cx="4298937" cy="36680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s-ES" sz="2000" dirty="0"/>
              <a:t>n: 500.000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s-ES" sz="2000" dirty="0"/>
              <a:t>nIter : 10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s-ES" sz="2000" dirty="0"/>
              <a:t>θ: 0,5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27EC94A-CBB6-5F2B-8896-153BAF666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F0DAB4A-D235-43FA-4CFE-9AF207F32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aphicFrame>
        <p:nvGraphicFramePr>
          <p:cNvPr id="15" name="Table 3">
            <a:extLst>
              <a:ext uri="{FF2B5EF4-FFF2-40B4-BE49-F238E27FC236}">
                <a16:creationId xmlns:a16="http://schemas.microsoft.com/office/drawing/2014/main" id="{4EC21067-90FC-9FD3-789E-35EEBC8140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640219"/>
              </p:ext>
            </p:extLst>
          </p:nvPr>
        </p:nvGraphicFramePr>
        <p:xfrm>
          <a:off x="5791200" y="2604812"/>
          <a:ext cx="5856823" cy="2146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9233">
                  <a:extLst>
                    <a:ext uri="{9D8B030D-6E8A-4147-A177-3AD203B41FA5}">
                      <a16:colId xmlns:a16="http://schemas.microsoft.com/office/drawing/2014/main" val="1405406128"/>
                    </a:ext>
                  </a:extLst>
                </a:gridCol>
                <a:gridCol w="1603795">
                  <a:extLst>
                    <a:ext uri="{9D8B030D-6E8A-4147-A177-3AD203B41FA5}">
                      <a16:colId xmlns:a16="http://schemas.microsoft.com/office/drawing/2014/main" val="540748940"/>
                    </a:ext>
                  </a:extLst>
                </a:gridCol>
                <a:gridCol w="1603795">
                  <a:extLst>
                    <a:ext uri="{9D8B030D-6E8A-4147-A177-3AD203B41FA5}">
                      <a16:colId xmlns:a16="http://schemas.microsoft.com/office/drawing/2014/main" val="3828332005"/>
                    </a:ext>
                  </a:extLst>
                </a:gridCol>
              </a:tblGrid>
              <a:tr h="536105">
                <a:tc>
                  <a:txBody>
                    <a:bodyPr/>
                    <a:lstStyle/>
                    <a:p>
                      <a:pPr algn="ctr"/>
                      <a:r>
                        <a:rPr lang="es-ES" sz="2600" noProof="0" dirty="0"/>
                        <a:t>Versión</a:t>
                      </a:r>
                    </a:p>
                  </a:txBody>
                  <a:tcPr marL="99409" marR="99409" marT="49704" marB="497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600" noProof="0" dirty="0"/>
                        <a:t>Tiempo</a:t>
                      </a:r>
                    </a:p>
                  </a:txBody>
                  <a:tcPr marL="99409" marR="99409" marT="49704" marB="497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600" noProof="0" dirty="0"/>
                        <a:t>Var. res</a:t>
                      </a:r>
                    </a:p>
                  </a:txBody>
                  <a:tcPr marL="99409" marR="99409" marT="49704" marB="49704"/>
                </a:tc>
                <a:extLst>
                  <a:ext uri="{0D108BD9-81ED-4DB2-BD59-A6C34878D82A}">
                    <a16:rowId xmlns:a16="http://schemas.microsoft.com/office/drawing/2014/main" val="2334194062"/>
                  </a:ext>
                </a:extLst>
              </a:tr>
              <a:tr h="536809">
                <a:tc>
                  <a:txBody>
                    <a:bodyPr/>
                    <a:lstStyle/>
                    <a:p>
                      <a:pPr algn="ctr"/>
                      <a:r>
                        <a:rPr lang="es-ES" sz="2600" noProof="0" dirty="0"/>
                        <a:t>Directo paralelo</a:t>
                      </a:r>
                    </a:p>
                  </a:txBody>
                  <a:tcPr marL="99409" marR="99409" marT="49704" marB="497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600" noProof="0" dirty="0"/>
                        <a:t>609s</a:t>
                      </a:r>
                    </a:p>
                  </a:txBody>
                  <a:tcPr marL="99409" marR="99409" marT="49704" marB="497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600" noProof="0" dirty="0"/>
                        <a:t>0</a:t>
                      </a:r>
                    </a:p>
                  </a:txBody>
                  <a:tcPr marL="99409" marR="99409" marT="49704" marB="49704"/>
                </a:tc>
                <a:extLst>
                  <a:ext uri="{0D108BD9-81ED-4DB2-BD59-A6C34878D82A}">
                    <a16:rowId xmlns:a16="http://schemas.microsoft.com/office/drawing/2014/main" val="256825241"/>
                  </a:ext>
                </a:extLst>
              </a:tr>
              <a:tr h="536809">
                <a:tc>
                  <a:txBody>
                    <a:bodyPr/>
                    <a:lstStyle/>
                    <a:p>
                      <a:pPr algn="ctr"/>
                      <a:r>
                        <a:rPr lang="es-ES" sz="2600" noProof="0" dirty="0"/>
                        <a:t>Directo GPU</a:t>
                      </a:r>
                    </a:p>
                  </a:txBody>
                  <a:tcPr marL="99409" marR="99409" marT="49704" marB="497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600" noProof="0" dirty="0"/>
                        <a:t>25s</a:t>
                      </a:r>
                    </a:p>
                  </a:txBody>
                  <a:tcPr marL="99409" marR="99409" marT="49704" marB="497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600" noProof="0" dirty="0"/>
                        <a:t>0</a:t>
                      </a:r>
                    </a:p>
                  </a:txBody>
                  <a:tcPr marL="99409" marR="99409" marT="49704" marB="49704"/>
                </a:tc>
                <a:extLst>
                  <a:ext uri="{0D108BD9-81ED-4DB2-BD59-A6C34878D82A}">
                    <a16:rowId xmlns:a16="http://schemas.microsoft.com/office/drawing/2014/main" val="1464080886"/>
                  </a:ext>
                </a:extLst>
              </a:tr>
              <a:tr h="536809">
                <a:tc>
                  <a:txBody>
                    <a:bodyPr/>
                    <a:lstStyle/>
                    <a:p>
                      <a:pPr algn="ctr"/>
                      <a:r>
                        <a:rPr lang="es-ES" sz="2600" noProof="0" dirty="0"/>
                        <a:t>Base Barnes-Hut</a:t>
                      </a:r>
                    </a:p>
                  </a:txBody>
                  <a:tcPr marL="99409" marR="99409" marT="49704" marB="497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600" noProof="0" dirty="0"/>
                        <a:t>5,01s</a:t>
                      </a:r>
                    </a:p>
                  </a:txBody>
                  <a:tcPr marL="99409" marR="99409" marT="49704" marB="497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600" noProof="0" dirty="0"/>
                        <a:t>0,02</a:t>
                      </a:r>
                    </a:p>
                  </a:txBody>
                  <a:tcPr marL="99409" marR="99409" marT="49704" marB="49704"/>
                </a:tc>
                <a:extLst>
                  <a:ext uri="{0D108BD9-81ED-4DB2-BD59-A6C34878D82A}">
                    <a16:rowId xmlns:a16="http://schemas.microsoft.com/office/drawing/2014/main" val="3383489882"/>
                  </a:ext>
                </a:extLst>
              </a:tr>
            </a:tbl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B5FB8DEB-ADB4-C018-C319-C1263BC2A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7865" y="-496976"/>
            <a:ext cx="4323199" cy="235871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5EE82B1-EE15-080A-894E-B409B26B2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7865" y="4996259"/>
            <a:ext cx="4720106" cy="256483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ECE9CF1-92A3-0AEA-8348-AB9A0A399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47865" y="2146581"/>
            <a:ext cx="5376713" cy="256483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A8B284A-F3EF-FA8D-BDA3-8572EC1A1A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0443" y="-414213"/>
            <a:ext cx="7306695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8517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C90086-8F94-0B10-8250-A49E8B44D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010440-E1AC-6B20-AF81-9B0A64C2A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Optimizaciones del algoritmo de Barnes-Hut 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017BDAA0-1B43-03F4-7E6C-8F8D22ADD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2470" y="594159"/>
            <a:ext cx="6287377" cy="3343742"/>
          </a:xfrm>
          <a:prstGeom prst="rect">
            <a:avLst/>
          </a:prstGeom>
        </p:spPr>
      </p:pic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BC6E2605-E0DF-9F52-716C-D519AFCE98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121940"/>
              </p:ext>
            </p:extLst>
          </p:nvPr>
        </p:nvGraphicFramePr>
        <p:xfrm>
          <a:off x="3092840" y="3063240"/>
          <a:ext cx="600632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6123">
                  <a:extLst>
                    <a:ext uri="{9D8B030D-6E8A-4147-A177-3AD203B41FA5}">
                      <a16:colId xmlns:a16="http://schemas.microsoft.com/office/drawing/2014/main" val="3806335495"/>
                    </a:ext>
                  </a:extLst>
                </a:gridCol>
                <a:gridCol w="1082351">
                  <a:extLst>
                    <a:ext uri="{9D8B030D-6E8A-4147-A177-3AD203B41FA5}">
                      <a16:colId xmlns:a16="http://schemas.microsoft.com/office/drawing/2014/main" val="1609610857"/>
                    </a:ext>
                  </a:extLst>
                </a:gridCol>
                <a:gridCol w="849085">
                  <a:extLst>
                    <a:ext uri="{9D8B030D-6E8A-4147-A177-3AD203B41FA5}">
                      <a16:colId xmlns:a16="http://schemas.microsoft.com/office/drawing/2014/main" val="1977353348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1623468227"/>
                    </a:ext>
                  </a:extLst>
                </a:gridCol>
                <a:gridCol w="1098418">
                  <a:extLst>
                    <a:ext uri="{9D8B030D-6E8A-4147-A177-3AD203B41FA5}">
                      <a16:colId xmlns:a16="http://schemas.microsoft.com/office/drawing/2014/main" val="1870590448"/>
                    </a:ext>
                  </a:extLst>
                </a:gridCol>
              </a:tblGrid>
              <a:tr h="355769">
                <a:tc>
                  <a:txBody>
                    <a:bodyPr/>
                    <a:lstStyle/>
                    <a:p>
                      <a:pPr marL="0" algn="ctr" rtl="0" eaLnBrk="1" fontAlgn="t" latinLnBrk="0" hangingPunct="1"/>
                      <a:r>
                        <a:rPr lang="es-ES" sz="1800" b="1" i="0" u="none" strike="noStrike" kern="1200" noProof="0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Versión</a:t>
                      </a:r>
                      <a:endParaRPr lang="es-ES" sz="1800" b="0" i="0" u="none" strike="noStrike" noProof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/>
                      <a:r>
                        <a:rPr lang="es-ES" sz="1800" b="1" i="0" u="none" strike="noStrike" kern="1200" noProof="0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Tiempo</a:t>
                      </a:r>
                      <a:endParaRPr lang="es-ES" sz="1800" b="0" i="0" u="none" strike="noStrike" noProof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/>
                      <a:r>
                        <a:rPr lang="es-ES" sz="1800" b="1" i="0" u="none" strike="noStrike" kern="1200" noProof="0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Instr.</a:t>
                      </a:r>
                      <a:endParaRPr lang="es-ES" sz="1800" b="0" i="0" u="none" strike="noStrike" noProof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/>
                      <a:r>
                        <a:rPr lang="es-ES" sz="1800" b="1" i="0" u="none" strike="noStrike" kern="1200" noProof="0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Fallos L3</a:t>
                      </a:r>
                      <a:endParaRPr lang="es-ES" sz="1800" b="0" i="0" u="none" strike="noStrike" noProof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u="none" strike="noStrike" kern="1200" noProof="0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Refs. L3</a:t>
                      </a:r>
                      <a:endParaRPr lang="es-ES" sz="1800" b="0" i="0" u="none" strike="noStrike" noProof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544235"/>
                  </a:ext>
                </a:extLst>
              </a:tr>
              <a:tr h="304529">
                <a:tc>
                  <a:txBody>
                    <a:bodyPr/>
                    <a:lstStyle/>
                    <a:p>
                      <a:pPr marL="0" algn="ctr" rtl="0" eaLnBrk="1" fontAlgn="t" latinLnBrk="0" hangingPunct="1"/>
                      <a:r>
                        <a:rPr lang="es-ES" sz="18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Base</a:t>
                      </a:r>
                      <a:endParaRPr lang="es-ES" sz="1800" b="0" i="0" u="none" strike="noStrike" noProof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/>
                      <a:r>
                        <a:rPr lang="es-ES" sz="18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11,97s</a:t>
                      </a:r>
                      <a:endParaRPr lang="es-ES" sz="1800" b="0" i="0" u="none" strike="noStrike" noProof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/>
                      <a:r>
                        <a:rPr lang="es-ES" sz="18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128 G</a:t>
                      </a:r>
                      <a:endParaRPr lang="es-ES" sz="1800" b="0" i="0" u="none" strike="noStrike" noProof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/>
                      <a:r>
                        <a:rPr lang="es-ES" sz="18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2,5G</a:t>
                      </a:r>
                      <a:endParaRPr lang="es-ES" sz="1800" b="0" i="0" u="none" strike="noStrike" noProof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/>
                      <a:r>
                        <a:rPr lang="es-ES" sz="1800" b="0" i="0" u="none" strike="noStrike" noProof="0" dirty="0">
                          <a:effectLst/>
                          <a:latin typeface="Arial" panose="020B0604020202020204" pitchFamily="34" charset="0"/>
                        </a:rPr>
                        <a:t>6,3 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259176"/>
                  </a:ext>
                </a:extLst>
              </a:tr>
            </a:tbl>
          </a:graphicData>
        </a:graphic>
      </p:graphicFrame>
      <p:pic>
        <p:nvPicPr>
          <p:cNvPr id="18" name="Imagen 17">
            <a:extLst>
              <a:ext uri="{FF2B5EF4-FFF2-40B4-BE49-F238E27FC236}">
                <a16:creationId xmlns:a16="http://schemas.microsoft.com/office/drawing/2014/main" id="{0341C347-8284-D768-3BC7-F40D077AF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2470" y="4259416"/>
            <a:ext cx="818311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143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804279-65CE-5762-5286-D0B42D95F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3F0CB20-C031-A928-77E6-7DB4603E6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D998208-CA1D-FB02-7F2F-398A9757F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D8051E3-93E6-1212-1AEA-53826C679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A2E3DB6-4EE4-11DE-3B64-8AE3704A4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D59FE62-7985-24D7-CF52-1C1BE4817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2DD78E-39AF-645C-C260-8317487D9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s-ES" sz="3400" dirty="0">
                <a:solidFill>
                  <a:srgbClr val="FFFFFF"/>
                </a:solidFill>
              </a:rPr>
              <a:t>El problema de los n cuerpos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C7559F6-C291-3B8F-CB92-8B074C1E9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" t="-1" r="1" b="320"/>
          <a:stretch/>
        </p:blipFill>
        <p:spPr>
          <a:xfrm>
            <a:off x="4146550" y="2264224"/>
            <a:ext cx="4371878" cy="353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311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DF5414-BCE8-779E-4580-CA6383DFF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D80BE5-F9FC-2061-EFA1-E6E3A739D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Optimizaciones del algoritmo de Barnes-Hut </a:t>
            </a:r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A83E1128-EA1B-91FF-3165-09238AF9D043}"/>
              </a:ext>
            </a:extLst>
          </p:cNvPr>
          <p:cNvGrpSpPr/>
          <p:nvPr/>
        </p:nvGrpSpPr>
        <p:grpSpPr>
          <a:xfrm>
            <a:off x="800783" y="1779270"/>
            <a:ext cx="10591117" cy="4509470"/>
            <a:chOff x="800783" y="1779270"/>
            <a:chExt cx="10591117" cy="4509470"/>
          </a:xfrm>
        </p:grpSpPr>
        <p:pic>
          <p:nvPicPr>
            <p:cNvPr id="26" name="Imagen 25" descr="Tabla&#10;&#10;Descripción generada automáticamente">
              <a:extLst>
                <a:ext uri="{FF2B5EF4-FFF2-40B4-BE49-F238E27FC236}">
                  <a16:creationId xmlns:a16="http://schemas.microsoft.com/office/drawing/2014/main" id="{74BFDFA9-72C1-61CC-4445-499BD9235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934" b="59379"/>
            <a:stretch/>
          </p:blipFill>
          <p:spPr>
            <a:xfrm>
              <a:off x="800783" y="3391069"/>
              <a:ext cx="4950304" cy="625858"/>
            </a:xfrm>
            <a:prstGeom prst="rect">
              <a:avLst/>
            </a:prstGeom>
          </p:spPr>
        </p:pic>
        <p:cxnSp>
          <p:nvCxnSpPr>
            <p:cNvPr id="27" name="Conector: angular 26">
              <a:extLst>
                <a:ext uri="{FF2B5EF4-FFF2-40B4-BE49-F238E27FC236}">
                  <a16:creationId xmlns:a16="http://schemas.microsoft.com/office/drawing/2014/main" id="{62052C2E-1E4B-B57F-D36E-5C34782EB277}"/>
                </a:ext>
              </a:extLst>
            </p:cNvPr>
            <p:cNvCxnSpPr>
              <a:cxnSpLocks/>
            </p:cNvCxnSpPr>
            <p:nvPr/>
          </p:nvCxnSpPr>
          <p:spPr>
            <a:xfrm>
              <a:off x="2868340" y="2357000"/>
              <a:ext cx="651608" cy="821735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45957E27-8164-EC0B-258F-FE6A4860A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783" y="1779270"/>
              <a:ext cx="2266142" cy="1302758"/>
            </a:xfrm>
            <a:prstGeom prst="rect">
              <a:avLst/>
            </a:prstGeom>
          </p:spPr>
        </p:pic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6B492A36-A332-7F2B-E7EF-FF49A08A6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783" y="4375511"/>
              <a:ext cx="10591117" cy="717944"/>
            </a:xfrm>
            <a:prstGeom prst="rect">
              <a:avLst/>
            </a:prstGeom>
          </p:spPr>
        </p:pic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D2526CD2-54FE-91CB-61A5-43A03AD2C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0783" y="5412318"/>
              <a:ext cx="3134162" cy="876422"/>
            </a:xfrm>
            <a:prstGeom prst="rect">
              <a:avLst/>
            </a:prstGeom>
          </p:spPr>
        </p:pic>
        <p:cxnSp>
          <p:nvCxnSpPr>
            <p:cNvPr id="31" name="Conector: angular 30">
              <a:extLst>
                <a:ext uri="{FF2B5EF4-FFF2-40B4-BE49-F238E27FC236}">
                  <a16:creationId xmlns:a16="http://schemas.microsoft.com/office/drawing/2014/main" id="{B060E9AE-3A59-126D-FF27-BDE12E2A6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45051" y="5310410"/>
              <a:ext cx="2045042" cy="467994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218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07A94F-3D3A-5F78-7149-CAD42B975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8">
            <a:extLst>
              <a:ext uri="{FF2B5EF4-FFF2-40B4-BE49-F238E27FC236}">
                <a16:creationId xmlns:a16="http://schemas.microsoft.com/office/drawing/2014/main" id="{5AC11158-3822-1DC2-D756-08963C2DB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12CF1AC2-6F61-008C-F327-BD4F07DA4D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5D133183-27CA-0A08-CAC5-EA2AA8C3C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A9A88E-BCDD-7844-CFD8-990C38DBA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E4D1C-9C90-D275-71D5-20991BAC0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Optimizaciones del algoritmo de Barnes-Hut </a:t>
            </a: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86944201-217C-6385-66EE-8F2EE25C64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598487"/>
              </p:ext>
            </p:extLst>
          </p:nvPr>
        </p:nvGraphicFramePr>
        <p:xfrm>
          <a:off x="3092838" y="3167916"/>
          <a:ext cx="600632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6123">
                  <a:extLst>
                    <a:ext uri="{9D8B030D-6E8A-4147-A177-3AD203B41FA5}">
                      <a16:colId xmlns:a16="http://schemas.microsoft.com/office/drawing/2014/main" val="3806335495"/>
                    </a:ext>
                  </a:extLst>
                </a:gridCol>
                <a:gridCol w="1082351">
                  <a:extLst>
                    <a:ext uri="{9D8B030D-6E8A-4147-A177-3AD203B41FA5}">
                      <a16:colId xmlns:a16="http://schemas.microsoft.com/office/drawing/2014/main" val="1609610857"/>
                    </a:ext>
                  </a:extLst>
                </a:gridCol>
                <a:gridCol w="849085">
                  <a:extLst>
                    <a:ext uri="{9D8B030D-6E8A-4147-A177-3AD203B41FA5}">
                      <a16:colId xmlns:a16="http://schemas.microsoft.com/office/drawing/2014/main" val="1977353348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1623468227"/>
                    </a:ext>
                  </a:extLst>
                </a:gridCol>
                <a:gridCol w="1098418">
                  <a:extLst>
                    <a:ext uri="{9D8B030D-6E8A-4147-A177-3AD203B41FA5}">
                      <a16:colId xmlns:a16="http://schemas.microsoft.com/office/drawing/2014/main" val="1870590448"/>
                    </a:ext>
                  </a:extLst>
                </a:gridCol>
              </a:tblGrid>
              <a:tr h="355769">
                <a:tc>
                  <a:txBody>
                    <a:bodyPr/>
                    <a:lstStyle/>
                    <a:p>
                      <a:pPr marL="0" algn="ctr" rtl="0" eaLnBrk="1" fontAlgn="t" latinLnBrk="0" hangingPunct="1"/>
                      <a:r>
                        <a:rPr lang="es-ES" sz="1800" b="1" i="0" u="none" strike="noStrike" kern="1200" noProof="0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Versión</a:t>
                      </a:r>
                      <a:endParaRPr lang="es-ES" sz="1800" b="0" i="0" u="none" strike="noStrike" noProof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/>
                      <a:r>
                        <a:rPr lang="es-ES" sz="1800" b="1" i="0" u="none" strike="noStrike" kern="1200" noProof="0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Tiempo</a:t>
                      </a:r>
                      <a:endParaRPr lang="es-ES" sz="1800" b="0" i="0" u="none" strike="noStrike" noProof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/>
                      <a:r>
                        <a:rPr lang="es-ES" sz="1800" b="1" i="0" u="none" strike="noStrike" kern="1200" noProof="0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Instr.</a:t>
                      </a:r>
                      <a:endParaRPr lang="es-ES" sz="1800" b="0" i="0" u="none" strike="noStrike" noProof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/>
                      <a:r>
                        <a:rPr lang="es-ES" sz="1800" b="1" i="0" u="none" strike="noStrike" kern="1200" noProof="0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Fallos L3</a:t>
                      </a:r>
                      <a:endParaRPr lang="es-ES" sz="1800" b="0" i="0" u="none" strike="noStrike" noProof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u="none" strike="noStrike" kern="1200" noProof="0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Refs. L3</a:t>
                      </a:r>
                      <a:endParaRPr lang="es-ES" sz="1800" b="0" i="0" u="none" strike="noStrike" noProof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544235"/>
                  </a:ext>
                </a:extLst>
              </a:tr>
              <a:tr h="304529">
                <a:tc>
                  <a:txBody>
                    <a:bodyPr/>
                    <a:lstStyle/>
                    <a:p>
                      <a:pPr marL="0" algn="ctr" rtl="0" eaLnBrk="1" fontAlgn="t" latinLnBrk="0" hangingPunct="1"/>
                      <a:r>
                        <a:rPr lang="es-ES" sz="18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Base</a:t>
                      </a:r>
                      <a:endParaRPr lang="es-ES" sz="1800" b="0" i="0" u="none" strike="noStrike" noProof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/>
                      <a:r>
                        <a:rPr lang="es-ES" sz="18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11,97s</a:t>
                      </a:r>
                      <a:endParaRPr lang="es-ES" sz="1800" b="0" i="0" u="none" strike="noStrike" noProof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/>
                      <a:r>
                        <a:rPr lang="es-ES" sz="18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128 G</a:t>
                      </a:r>
                      <a:endParaRPr lang="es-ES" sz="1800" b="0" i="0" u="none" strike="noStrike" noProof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/>
                      <a:r>
                        <a:rPr lang="es-ES" sz="18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2,5G</a:t>
                      </a:r>
                      <a:endParaRPr lang="es-ES" sz="1800" b="0" i="0" u="none" strike="noStrike" noProof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/>
                      <a:r>
                        <a:rPr lang="es-ES" sz="1800" b="0" i="0" u="none" strike="noStrike" noProof="0" dirty="0">
                          <a:effectLst/>
                          <a:latin typeface="Arial" panose="020B0604020202020204" pitchFamily="34" charset="0"/>
                        </a:rPr>
                        <a:t>6,3 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259176"/>
                  </a:ext>
                </a:extLst>
              </a:tr>
              <a:tr h="245746"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Array of structs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5,1s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165G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1G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/>
                      <a:r>
                        <a:rPr lang="es-ES" sz="1800" b="0" i="0" u="none" strike="noStrike" noProof="0" dirty="0">
                          <a:effectLst/>
                          <a:latin typeface="Arial" panose="020B0604020202020204" pitchFamily="34" charset="0"/>
                        </a:rPr>
                        <a:t>3,58G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409634"/>
                  </a:ext>
                </a:extLst>
              </a:tr>
            </a:tbl>
          </a:graphicData>
        </a:graphic>
      </p:graphicFrame>
      <p:pic>
        <p:nvPicPr>
          <p:cNvPr id="9" name="Imagen 8">
            <a:extLst>
              <a:ext uri="{FF2B5EF4-FFF2-40B4-BE49-F238E27FC236}">
                <a16:creationId xmlns:a16="http://schemas.microsoft.com/office/drawing/2014/main" id="{6F225CC2-F17C-3EE5-F11A-5F4350B21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3812" y="640244"/>
            <a:ext cx="5556374" cy="307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258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928D1B-B911-9AF4-BE51-033F3FAD4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5E7CBD-4778-D1E7-9B5F-96A98ADDC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Optimizaciones del algoritmo de Barnes-Hut </a:t>
            </a:r>
          </a:p>
        </p:txBody>
      </p:sp>
      <p:pic>
        <p:nvPicPr>
          <p:cNvPr id="6" name="Imagen 5" descr="Diagrama, Esquemático&#10;&#10;Descripción generada automáticamente">
            <a:extLst>
              <a:ext uri="{FF2B5EF4-FFF2-40B4-BE49-F238E27FC236}">
                <a16:creationId xmlns:a16="http://schemas.microsoft.com/office/drawing/2014/main" id="{06A73A1A-9A2F-23D0-44B5-BCD09DC12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3" y="1989499"/>
            <a:ext cx="7358941" cy="4452160"/>
          </a:xfrm>
          <a:prstGeom prst="rect">
            <a:avLst/>
          </a:prstGeom>
        </p:spPr>
      </p:pic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C4B05879-1A02-8DAF-D168-6E3A252A58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552703"/>
              </p:ext>
            </p:extLst>
          </p:nvPr>
        </p:nvGraphicFramePr>
        <p:xfrm>
          <a:off x="6455832" y="1989386"/>
          <a:ext cx="503645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291">
                  <a:extLst>
                    <a:ext uri="{9D8B030D-6E8A-4147-A177-3AD203B41FA5}">
                      <a16:colId xmlns:a16="http://schemas.microsoft.com/office/drawing/2014/main" val="45480862"/>
                    </a:ext>
                  </a:extLst>
                </a:gridCol>
                <a:gridCol w="1007291">
                  <a:extLst>
                    <a:ext uri="{9D8B030D-6E8A-4147-A177-3AD203B41FA5}">
                      <a16:colId xmlns:a16="http://schemas.microsoft.com/office/drawing/2014/main" val="2893285787"/>
                    </a:ext>
                  </a:extLst>
                </a:gridCol>
                <a:gridCol w="1007291">
                  <a:extLst>
                    <a:ext uri="{9D8B030D-6E8A-4147-A177-3AD203B41FA5}">
                      <a16:colId xmlns:a16="http://schemas.microsoft.com/office/drawing/2014/main" val="2783477180"/>
                    </a:ext>
                  </a:extLst>
                </a:gridCol>
                <a:gridCol w="1007291">
                  <a:extLst>
                    <a:ext uri="{9D8B030D-6E8A-4147-A177-3AD203B41FA5}">
                      <a16:colId xmlns:a16="http://schemas.microsoft.com/office/drawing/2014/main" val="3203253611"/>
                    </a:ext>
                  </a:extLst>
                </a:gridCol>
                <a:gridCol w="1007291">
                  <a:extLst>
                    <a:ext uri="{9D8B030D-6E8A-4147-A177-3AD203B41FA5}">
                      <a16:colId xmlns:a16="http://schemas.microsoft.com/office/drawing/2014/main" val="32813668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B2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B3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B4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B5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677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871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2948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E6D4D2-7030-0F72-D471-AEB1ACC0C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4F76C6-6E80-606E-1F3E-D0141264A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563DB8-2771-B0D4-C0AC-EBF2832D2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8AE06B-CF6C-609D-BB50-30CE4DFF7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66F45A-1FF8-448A-A815-02C1A6B42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4431AA-1FFA-D082-989B-B89B511D9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Optimizaciones del algoritmo de Barnes-Hut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C616055-509B-EFE5-FA5C-9215ACEA8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713" y="1991870"/>
            <a:ext cx="7358941" cy="4447418"/>
          </a:xfrm>
          <a:prstGeom prst="rect">
            <a:avLst/>
          </a:prstGeom>
        </p:spPr>
      </p:pic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486C98F8-1A7E-56F4-7A8A-7AF75862B5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453037"/>
              </p:ext>
            </p:extLst>
          </p:nvPr>
        </p:nvGraphicFramePr>
        <p:xfrm>
          <a:off x="6455832" y="1989386"/>
          <a:ext cx="503645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291">
                  <a:extLst>
                    <a:ext uri="{9D8B030D-6E8A-4147-A177-3AD203B41FA5}">
                      <a16:colId xmlns:a16="http://schemas.microsoft.com/office/drawing/2014/main" val="45480862"/>
                    </a:ext>
                  </a:extLst>
                </a:gridCol>
                <a:gridCol w="1007291">
                  <a:extLst>
                    <a:ext uri="{9D8B030D-6E8A-4147-A177-3AD203B41FA5}">
                      <a16:colId xmlns:a16="http://schemas.microsoft.com/office/drawing/2014/main" val="2893285787"/>
                    </a:ext>
                  </a:extLst>
                </a:gridCol>
                <a:gridCol w="1007291">
                  <a:extLst>
                    <a:ext uri="{9D8B030D-6E8A-4147-A177-3AD203B41FA5}">
                      <a16:colId xmlns:a16="http://schemas.microsoft.com/office/drawing/2014/main" val="2783477180"/>
                    </a:ext>
                  </a:extLst>
                </a:gridCol>
                <a:gridCol w="1007291">
                  <a:extLst>
                    <a:ext uri="{9D8B030D-6E8A-4147-A177-3AD203B41FA5}">
                      <a16:colId xmlns:a16="http://schemas.microsoft.com/office/drawing/2014/main" val="3203253611"/>
                    </a:ext>
                  </a:extLst>
                </a:gridCol>
                <a:gridCol w="1007291">
                  <a:extLst>
                    <a:ext uri="{9D8B030D-6E8A-4147-A177-3AD203B41FA5}">
                      <a16:colId xmlns:a16="http://schemas.microsoft.com/office/drawing/2014/main" val="32813668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B2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B3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B4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B5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677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871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14916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58D778-7822-F41C-24CA-0C29D61AB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1049737-DDA8-DD52-563D-4DF720563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587BAD-CFAC-4EDC-07A3-D9E214D53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4D9742-B446-AACA-AD50-CCD04E23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A19E3B-6D83-8E3D-92A3-EB8DDF7BEA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5CC009-599E-A594-4F2A-18E1FD9B6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Optimizaciones del algoritmo de Barnes-Hut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1682E67-72F1-FE14-813B-B8DA4E960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713" y="1991870"/>
            <a:ext cx="7358940" cy="4447418"/>
          </a:xfrm>
          <a:prstGeom prst="rect">
            <a:avLst/>
          </a:prstGeom>
        </p:spPr>
      </p:pic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2CCB857C-FDCA-14B2-1836-F29E81B55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563136"/>
              </p:ext>
            </p:extLst>
          </p:nvPr>
        </p:nvGraphicFramePr>
        <p:xfrm>
          <a:off x="6455832" y="1989386"/>
          <a:ext cx="503645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291">
                  <a:extLst>
                    <a:ext uri="{9D8B030D-6E8A-4147-A177-3AD203B41FA5}">
                      <a16:colId xmlns:a16="http://schemas.microsoft.com/office/drawing/2014/main" val="45480862"/>
                    </a:ext>
                  </a:extLst>
                </a:gridCol>
                <a:gridCol w="1007291">
                  <a:extLst>
                    <a:ext uri="{9D8B030D-6E8A-4147-A177-3AD203B41FA5}">
                      <a16:colId xmlns:a16="http://schemas.microsoft.com/office/drawing/2014/main" val="2893285787"/>
                    </a:ext>
                  </a:extLst>
                </a:gridCol>
                <a:gridCol w="1007291">
                  <a:extLst>
                    <a:ext uri="{9D8B030D-6E8A-4147-A177-3AD203B41FA5}">
                      <a16:colId xmlns:a16="http://schemas.microsoft.com/office/drawing/2014/main" val="2783477180"/>
                    </a:ext>
                  </a:extLst>
                </a:gridCol>
                <a:gridCol w="1007291">
                  <a:extLst>
                    <a:ext uri="{9D8B030D-6E8A-4147-A177-3AD203B41FA5}">
                      <a16:colId xmlns:a16="http://schemas.microsoft.com/office/drawing/2014/main" val="3203253611"/>
                    </a:ext>
                  </a:extLst>
                </a:gridCol>
                <a:gridCol w="1007291">
                  <a:extLst>
                    <a:ext uri="{9D8B030D-6E8A-4147-A177-3AD203B41FA5}">
                      <a16:colId xmlns:a16="http://schemas.microsoft.com/office/drawing/2014/main" val="32813668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B2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B3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B4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B5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677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871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9984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536675-89C9-A09F-4F5B-E3F33C552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368789-A6B2-5CE9-6668-366FC77D9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E2FAD9-A2D6-30BF-8FAE-4709BDADA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A819DC-2082-ED16-ACD2-3A580F0A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DE6DF6-B74F-41C7-EA82-BBCCC3765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E51B3-1583-65D3-C21F-F5B29134D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Optimizaciones del algoritmo de Barnes-Hut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D27690F-F880-B29F-F851-6BF6BC1E7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713" y="1991870"/>
            <a:ext cx="7358940" cy="4447417"/>
          </a:xfrm>
          <a:prstGeom prst="rect">
            <a:avLst/>
          </a:prstGeom>
        </p:spPr>
      </p:pic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1207927E-B5E6-24B5-B7D7-FAA403EA09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673485"/>
              </p:ext>
            </p:extLst>
          </p:nvPr>
        </p:nvGraphicFramePr>
        <p:xfrm>
          <a:off x="6455832" y="1989386"/>
          <a:ext cx="503645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291">
                  <a:extLst>
                    <a:ext uri="{9D8B030D-6E8A-4147-A177-3AD203B41FA5}">
                      <a16:colId xmlns:a16="http://schemas.microsoft.com/office/drawing/2014/main" val="45480862"/>
                    </a:ext>
                  </a:extLst>
                </a:gridCol>
                <a:gridCol w="1007291">
                  <a:extLst>
                    <a:ext uri="{9D8B030D-6E8A-4147-A177-3AD203B41FA5}">
                      <a16:colId xmlns:a16="http://schemas.microsoft.com/office/drawing/2014/main" val="2893285787"/>
                    </a:ext>
                  </a:extLst>
                </a:gridCol>
                <a:gridCol w="1007291">
                  <a:extLst>
                    <a:ext uri="{9D8B030D-6E8A-4147-A177-3AD203B41FA5}">
                      <a16:colId xmlns:a16="http://schemas.microsoft.com/office/drawing/2014/main" val="2783477180"/>
                    </a:ext>
                  </a:extLst>
                </a:gridCol>
                <a:gridCol w="1007291">
                  <a:extLst>
                    <a:ext uri="{9D8B030D-6E8A-4147-A177-3AD203B41FA5}">
                      <a16:colId xmlns:a16="http://schemas.microsoft.com/office/drawing/2014/main" val="3203253611"/>
                    </a:ext>
                  </a:extLst>
                </a:gridCol>
                <a:gridCol w="1007291">
                  <a:extLst>
                    <a:ext uri="{9D8B030D-6E8A-4147-A177-3AD203B41FA5}">
                      <a16:colId xmlns:a16="http://schemas.microsoft.com/office/drawing/2014/main" val="32813668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B2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B3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B4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B5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677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871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45608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96FB50-01C0-700E-E490-6E5B7FEC8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350DC29-5874-1BED-EEE1-A755098DD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C9A430-A39B-73B2-B642-15B72253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BEF1F8-0101-7AFD-0C50-9D37B43B2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9C6159-DBE2-2C04-1DA9-93F02DA22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DD3B8-E99A-CFE1-E6AF-7B906C023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Optimizaciones del algoritmo de Barnes-Hut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0AC0B9E-2976-8E8D-7B4F-6637042F0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713" y="1991870"/>
            <a:ext cx="7358940" cy="4447417"/>
          </a:xfrm>
          <a:prstGeom prst="rect">
            <a:avLst/>
          </a:prstGeom>
        </p:spPr>
      </p:pic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B8040957-E90D-E0D3-53B5-633503C50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711004"/>
              </p:ext>
            </p:extLst>
          </p:nvPr>
        </p:nvGraphicFramePr>
        <p:xfrm>
          <a:off x="6455832" y="1989386"/>
          <a:ext cx="503645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291">
                  <a:extLst>
                    <a:ext uri="{9D8B030D-6E8A-4147-A177-3AD203B41FA5}">
                      <a16:colId xmlns:a16="http://schemas.microsoft.com/office/drawing/2014/main" val="45480862"/>
                    </a:ext>
                  </a:extLst>
                </a:gridCol>
                <a:gridCol w="1007291">
                  <a:extLst>
                    <a:ext uri="{9D8B030D-6E8A-4147-A177-3AD203B41FA5}">
                      <a16:colId xmlns:a16="http://schemas.microsoft.com/office/drawing/2014/main" val="2893285787"/>
                    </a:ext>
                  </a:extLst>
                </a:gridCol>
                <a:gridCol w="1007291">
                  <a:extLst>
                    <a:ext uri="{9D8B030D-6E8A-4147-A177-3AD203B41FA5}">
                      <a16:colId xmlns:a16="http://schemas.microsoft.com/office/drawing/2014/main" val="2783477180"/>
                    </a:ext>
                  </a:extLst>
                </a:gridCol>
                <a:gridCol w="1007291">
                  <a:extLst>
                    <a:ext uri="{9D8B030D-6E8A-4147-A177-3AD203B41FA5}">
                      <a16:colId xmlns:a16="http://schemas.microsoft.com/office/drawing/2014/main" val="3203253611"/>
                    </a:ext>
                  </a:extLst>
                </a:gridCol>
                <a:gridCol w="1007291">
                  <a:extLst>
                    <a:ext uri="{9D8B030D-6E8A-4147-A177-3AD203B41FA5}">
                      <a16:colId xmlns:a16="http://schemas.microsoft.com/office/drawing/2014/main" val="32813668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B2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B3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B4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B5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677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871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82493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4B8A9F-3CD9-FEC1-E4B2-37C281400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D54A9B6-0EBC-5EDD-1266-609C27E5B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CB71DE-F4B5-CE95-2A26-4797FF5F0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D23988-15F3-FD45-E249-62B62510C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A1D211-306A-2771-B20E-0F0EEF97ED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A77A50-C8F3-90C4-89AE-87A1863EC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Optimizaciones del algoritmo de Barnes-Hut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B36DCAC-BFE2-1AD2-135D-0F7CE927B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7681" y="1920716"/>
            <a:ext cx="5569104" cy="336036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261726A-B991-E43E-E673-2D0476353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622" y="5625838"/>
            <a:ext cx="8456751" cy="67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490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B6A710-A1D2-1ED2-4F9D-6C25262C3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8">
            <a:extLst>
              <a:ext uri="{FF2B5EF4-FFF2-40B4-BE49-F238E27FC236}">
                <a16:creationId xmlns:a16="http://schemas.microsoft.com/office/drawing/2014/main" id="{774707C8-DFCF-1AD2-5DBD-9CDB83BB9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2CCAEE99-C358-A3D5-DBBA-233DDF731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D94515CC-46CD-BE18-9489-FA922C347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2D5E28-7E7B-35C3-7C83-1E69831E3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4A06FF-7140-738C-B402-87F059EC8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Optimizaciones del algoritmo de Barnes-Hut </a:t>
            </a: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A67D6DE7-84D4-7FA6-46F6-690CFAEC5E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520382"/>
              </p:ext>
            </p:extLst>
          </p:nvPr>
        </p:nvGraphicFramePr>
        <p:xfrm>
          <a:off x="3092838" y="3166951"/>
          <a:ext cx="600632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6123">
                  <a:extLst>
                    <a:ext uri="{9D8B030D-6E8A-4147-A177-3AD203B41FA5}">
                      <a16:colId xmlns:a16="http://schemas.microsoft.com/office/drawing/2014/main" val="3806335495"/>
                    </a:ext>
                  </a:extLst>
                </a:gridCol>
                <a:gridCol w="1082351">
                  <a:extLst>
                    <a:ext uri="{9D8B030D-6E8A-4147-A177-3AD203B41FA5}">
                      <a16:colId xmlns:a16="http://schemas.microsoft.com/office/drawing/2014/main" val="1609610857"/>
                    </a:ext>
                  </a:extLst>
                </a:gridCol>
                <a:gridCol w="849085">
                  <a:extLst>
                    <a:ext uri="{9D8B030D-6E8A-4147-A177-3AD203B41FA5}">
                      <a16:colId xmlns:a16="http://schemas.microsoft.com/office/drawing/2014/main" val="1977353348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1623468227"/>
                    </a:ext>
                  </a:extLst>
                </a:gridCol>
                <a:gridCol w="1098418">
                  <a:extLst>
                    <a:ext uri="{9D8B030D-6E8A-4147-A177-3AD203B41FA5}">
                      <a16:colId xmlns:a16="http://schemas.microsoft.com/office/drawing/2014/main" val="1870590448"/>
                    </a:ext>
                  </a:extLst>
                </a:gridCol>
              </a:tblGrid>
              <a:tr h="355769">
                <a:tc>
                  <a:txBody>
                    <a:bodyPr/>
                    <a:lstStyle/>
                    <a:p>
                      <a:pPr marL="0" algn="ctr" rtl="0" eaLnBrk="1" fontAlgn="t" latinLnBrk="0" hangingPunct="1"/>
                      <a:r>
                        <a:rPr lang="es-ES" sz="1800" b="1" i="0" u="none" strike="noStrike" kern="1200" noProof="0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Versión</a:t>
                      </a:r>
                      <a:endParaRPr lang="es-ES" sz="1800" b="0" i="0" u="none" strike="noStrike" noProof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/>
                      <a:r>
                        <a:rPr lang="es-ES" sz="1800" b="1" i="0" u="none" strike="noStrike" kern="1200" noProof="0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Tiempo</a:t>
                      </a:r>
                      <a:endParaRPr lang="es-ES" sz="1800" b="0" i="0" u="none" strike="noStrike" noProof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/>
                      <a:r>
                        <a:rPr lang="es-ES" sz="1800" b="1" i="0" u="none" strike="noStrike" kern="1200" noProof="0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Instr.</a:t>
                      </a:r>
                      <a:endParaRPr lang="es-ES" sz="1800" b="0" i="0" u="none" strike="noStrike" noProof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/>
                      <a:r>
                        <a:rPr lang="es-ES" sz="1800" b="1" i="0" u="none" strike="noStrike" kern="1200" noProof="0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Fallos L3</a:t>
                      </a:r>
                      <a:endParaRPr lang="es-ES" sz="1800" b="0" i="0" u="none" strike="noStrike" noProof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u="none" strike="noStrike" kern="1200" noProof="0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Refs. L3</a:t>
                      </a:r>
                      <a:endParaRPr lang="es-ES" sz="1800" b="0" i="0" u="none" strike="noStrike" noProof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544235"/>
                  </a:ext>
                </a:extLst>
              </a:tr>
              <a:tr h="304529">
                <a:tc>
                  <a:txBody>
                    <a:bodyPr/>
                    <a:lstStyle/>
                    <a:p>
                      <a:pPr marL="0" algn="ctr" rtl="0" eaLnBrk="1" fontAlgn="t" latinLnBrk="0" hangingPunct="1"/>
                      <a:r>
                        <a:rPr lang="es-ES" sz="18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Base</a:t>
                      </a:r>
                      <a:endParaRPr lang="es-ES" sz="1800" b="0" i="0" u="none" strike="noStrike" noProof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/>
                      <a:r>
                        <a:rPr lang="es-ES" sz="18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11,97s</a:t>
                      </a:r>
                      <a:endParaRPr lang="es-ES" sz="1800" b="0" i="0" u="none" strike="noStrike" noProof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/>
                      <a:r>
                        <a:rPr lang="es-ES" sz="18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128 G</a:t>
                      </a:r>
                      <a:endParaRPr lang="es-ES" sz="1800" b="0" i="0" u="none" strike="noStrike" noProof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/>
                      <a:r>
                        <a:rPr lang="es-ES" sz="18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2,5G</a:t>
                      </a:r>
                      <a:endParaRPr lang="es-ES" sz="1800" b="0" i="0" u="none" strike="noStrike" noProof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/>
                      <a:r>
                        <a:rPr lang="es-ES" sz="1800" b="0" i="0" u="none" strike="noStrike" noProof="0" dirty="0">
                          <a:effectLst/>
                          <a:latin typeface="Arial" panose="020B0604020202020204" pitchFamily="34" charset="0"/>
                        </a:rPr>
                        <a:t>6,3 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259176"/>
                  </a:ext>
                </a:extLst>
              </a:tr>
              <a:tr h="245746"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Array of structs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5,1s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165G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1G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/>
                      <a:r>
                        <a:rPr lang="es-ES" sz="1800" b="0" i="0" u="none" strike="noStrike" noProof="0" dirty="0">
                          <a:effectLst/>
                          <a:latin typeface="Arial" panose="020B0604020202020204" pitchFamily="34" charset="0"/>
                        </a:rPr>
                        <a:t>3,58G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409634"/>
                  </a:ext>
                </a:extLst>
              </a:tr>
              <a:tr h="245746"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Sorted bodies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3,48s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170G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0,174G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/>
                      <a:r>
                        <a:rPr lang="es-ES" sz="1800" b="0" i="0" u="none" strike="noStrike" noProof="0" dirty="0">
                          <a:effectLst/>
                          <a:latin typeface="Arial" panose="020B0604020202020204" pitchFamily="34" charset="0"/>
                        </a:rPr>
                        <a:t>0,49G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458269"/>
                  </a:ext>
                </a:extLst>
              </a:tr>
            </a:tbl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FD56D22C-1189-3576-AA9D-62D16AF19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5615" y="1900270"/>
            <a:ext cx="5131571" cy="272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0902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7E92D4-80DD-338F-E397-859DE41AA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8">
            <a:extLst>
              <a:ext uri="{FF2B5EF4-FFF2-40B4-BE49-F238E27FC236}">
                <a16:creationId xmlns:a16="http://schemas.microsoft.com/office/drawing/2014/main" id="{AF6E729C-4597-C01A-2771-F77929661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1E7EE8D9-F435-E557-E0AA-5826A9070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D193C00A-E172-403C-5A26-929957F47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D696D3-2B45-68EE-DD14-B450EEA44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8E831-11A4-2C10-9A31-5EEAC6D34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Optimizaciones del algoritmo de Barnes-Hut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B9C9965-D4EC-348B-C4B0-AAFBFFC47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6148" y="1655276"/>
            <a:ext cx="52197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39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6E7E4D-DCFC-4DC3-082F-D7E010FD7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AE83D62-B722-F3E3-2A79-58F4854BD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E82B257-10E9-F514-A26E-3B95CC227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60EBD1B-8B85-7C0C-FEF1-61A7C3BEA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7717A6A-705E-581E-046F-D40AA58D3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D12208A-9347-79C5-0D5E-786076A5C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EF2E25-9EFC-37EC-5938-6620A5076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s-ES" sz="3400" dirty="0">
                <a:solidFill>
                  <a:srgbClr val="FFFFFF"/>
                </a:solidFill>
              </a:rPr>
              <a:t>Simulaciones de n cuerpos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3">
                <a:extLst>
                  <a:ext uri="{FF2B5EF4-FFF2-40B4-BE49-F238E27FC236}">
                    <a16:creationId xmlns:a16="http://schemas.microsoft.com/office/drawing/2014/main" id="{F1B7802A-606C-625D-EEC5-392D1FC443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5502819"/>
                  </p:ext>
                </p:extLst>
              </p:nvPr>
            </p:nvGraphicFramePr>
            <p:xfrm>
              <a:off x="3314436" y="2727504"/>
              <a:ext cx="6010275" cy="26826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10164">
                      <a:extLst>
                        <a:ext uri="{9D8B030D-6E8A-4147-A177-3AD203B41FA5}">
                          <a16:colId xmlns:a16="http://schemas.microsoft.com/office/drawing/2014/main" val="1405406128"/>
                        </a:ext>
                      </a:extLst>
                    </a:gridCol>
                    <a:gridCol w="3000111">
                      <a:extLst>
                        <a:ext uri="{9D8B030D-6E8A-4147-A177-3AD203B41FA5}">
                          <a16:colId xmlns:a16="http://schemas.microsoft.com/office/drawing/2014/main" val="540748940"/>
                        </a:ext>
                      </a:extLst>
                    </a:gridCol>
                  </a:tblGrid>
                  <a:tr h="89423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s-ES" sz="2400" noProof="0" dirty="0"/>
                            <a:t>Algoritmo directo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2400" noProof="0" dirty="0"/>
                            <a:t>Barnes-</a:t>
                          </a:r>
                          <a:r>
                            <a:rPr lang="es-ES" sz="2400" noProof="0" dirty="0" err="1"/>
                            <a:t>hut</a:t>
                          </a:r>
                          <a:endParaRPr lang="es-ES" sz="240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4194062"/>
                      </a:ext>
                    </a:extLst>
                  </a:tr>
                  <a:tr h="89423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2400" b="0" i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s-ES" sz="2400" b="0" i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s-ES" sz="2400" b="0" i="1" noProof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2400" b="0" i="1" noProof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𝑛𝐼𝑡𝑒𝑟</m:t>
                                    </m:r>
                                    <m:r>
                                      <a:rPr lang="es-ES" sz="2400" b="0" i="1" noProof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s-ES" sz="2400" b="0" i="1" noProof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s-ES" sz="2400" b="0" i="1" noProof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s-ES" sz="2400" b="0" i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ES" sz="2400" noProof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2400" b="0" i="1" noProof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s-ES" sz="2400" b="0" i="1" noProof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ES" sz="2400" b="0" i="1" noProof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𝑛𝐼𝑡𝑒𝑟</m:t>
                                </m:r>
                                <m:r>
                                  <a:rPr lang="es-ES" sz="2400" b="0" i="1" noProof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s-ES" sz="2400" b="0" i="1" noProof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s-ES" sz="2400" b="0" i="0" noProof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s-ES" sz="2400" b="0" i="1" noProof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sz="2400" b="0" i="1" noProof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s-ES" sz="2400" b="0" i="1" noProof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  <m:r>
                                  <a:rPr lang="es-ES" sz="2400" b="0" i="1" noProof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⁡⁡(</m:t>
                                </m:r>
                                <m:r>
                                  <a:rPr lang="es-ES" sz="2400" b="0" i="1" noProof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s-ES" sz="2400" b="0" i="1" noProof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es-ES" sz="2400" noProof="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28864384"/>
                      </a:ext>
                    </a:extLst>
                  </a:tr>
                  <a:tr h="89423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s-ES" sz="2400" noProof="0" dirty="0">
                              <a:solidFill>
                                <a:srgbClr val="0070C0"/>
                              </a:solidFill>
                            </a:rPr>
                            <a:t>↑ Precisión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s-ES" sz="2400" noProof="0" dirty="0">
                              <a:solidFill>
                                <a:srgbClr val="FF0000"/>
                              </a:solidFill>
                            </a:rPr>
                            <a:t>↓ Precisión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700390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3">
                <a:extLst>
                  <a:ext uri="{FF2B5EF4-FFF2-40B4-BE49-F238E27FC236}">
                    <a16:creationId xmlns:a16="http://schemas.microsoft.com/office/drawing/2014/main" id="{F1B7802A-606C-625D-EEC5-392D1FC443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5502819"/>
                  </p:ext>
                </p:extLst>
              </p:nvPr>
            </p:nvGraphicFramePr>
            <p:xfrm>
              <a:off x="3314436" y="2727504"/>
              <a:ext cx="6010275" cy="26826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10164">
                      <a:extLst>
                        <a:ext uri="{9D8B030D-6E8A-4147-A177-3AD203B41FA5}">
                          <a16:colId xmlns:a16="http://schemas.microsoft.com/office/drawing/2014/main" val="1405406128"/>
                        </a:ext>
                      </a:extLst>
                    </a:gridCol>
                    <a:gridCol w="3000111">
                      <a:extLst>
                        <a:ext uri="{9D8B030D-6E8A-4147-A177-3AD203B41FA5}">
                          <a16:colId xmlns:a16="http://schemas.microsoft.com/office/drawing/2014/main" val="540748940"/>
                        </a:ext>
                      </a:extLst>
                    </a:gridCol>
                  </a:tblGrid>
                  <a:tr h="89423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s-ES" sz="2400" noProof="0" dirty="0"/>
                            <a:t>Algoritmo directo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2400" noProof="0" dirty="0"/>
                            <a:t>Barnes-</a:t>
                          </a:r>
                          <a:r>
                            <a:rPr lang="es-ES" sz="2400" noProof="0" dirty="0" err="1"/>
                            <a:t>hut</a:t>
                          </a:r>
                          <a:endParaRPr lang="es-ES" sz="240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4194062"/>
                      </a:ext>
                    </a:extLst>
                  </a:tr>
                  <a:tr h="894232"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2" t="-100680" r="-100607" b="-101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406" t="-100680" r="-811" b="-101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8864384"/>
                      </a:ext>
                    </a:extLst>
                  </a:tr>
                  <a:tr h="89423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s-ES" sz="2400" noProof="0" dirty="0">
                              <a:solidFill>
                                <a:srgbClr val="0070C0"/>
                              </a:solidFill>
                            </a:rPr>
                            <a:t>↑ Precisión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s-ES" sz="2400" noProof="0" dirty="0">
                              <a:solidFill>
                                <a:srgbClr val="FF0000"/>
                              </a:solidFill>
                            </a:rPr>
                            <a:t>↓ Precisión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700390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502546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0DAD01-D85D-BF39-DE91-DEC225E4D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8">
            <a:extLst>
              <a:ext uri="{FF2B5EF4-FFF2-40B4-BE49-F238E27FC236}">
                <a16:creationId xmlns:a16="http://schemas.microsoft.com/office/drawing/2014/main" id="{3D984898-0C91-29DB-CD3A-EAABFD38D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674AC0A9-A4B8-245A-9194-8BB062283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E8D0DEC2-DBD1-2B0B-9B6B-4C7D74F5D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455CB0-D254-8867-C0EC-FFBAA2E8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E7C01-0FC4-45EC-803B-8B1880049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Optimizaciones del algoritmo de Barnes-Hut </a:t>
            </a:r>
          </a:p>
        </p:txBody>
      </p: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F1413F83-A70E-F700-DCAE-6BCB0D5103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512876"/>
              </p:ext>
            </p:extLst>
          </p:nvPr>
        </p:nvGraphicFramePr>
        <p:xfrm>
          <a:off x="3092450" y="3086894"/>
          <a:ext cx="6007100" cy="1828800"/>
        </p:xfrm>
        <a:graphic>
          <a:graphicData uri="http://schemas.openxmlformats.org/drawingml/2006/table">
            <a:tbl>
              <a:tblPr firstRow="1" bandRow="1"/>
              <a:tblGrid>
                <a:gridCol w="1866111">
                  <a:extLst>
                    <a:ext uri="{9D8B030D-6E8A-4147-A177-3AD203B41FA5}">
                      <a16:colId xmlns:a16="http://schemas.microsoft.com/office/drawing/2014/main" val="1081419197"/>
                    </a:ext>
                  </a:extLst>
                </a:gridCol>
                <a:gridCol w="1081583">
                  <a:extLst>
                    <a:ext uri="{9D8B030D-6E8A-4147-A177-3AD203B41FA5}">
                      <a16:colId xmlns:a16="http://schemas.microsoft.com/office/drawing/2014/main" val="3738783230"/>
                    </a:ext>
                  </a:extLst>
                </a:gridCol>
                <a:gridCol w="850540">
                  <a:extLst>
                    <a:ext uri="{9D8B030D-6E8A-4147-A177-3AD203B41FA5}">
                      <a16:colId xmlns:a16="http://schemas.microsoft.com/office/drawing/2014/main" val="2795788005"/>
                    </a:ext>
                  </a:extLst>
                </a:gridCol>
                <a:gridCol w="1112050">
                  <a:extLst>
                    <a:ext uri="{9D8B030D-6E8A-4147-A177-3AD203B41FA5}">
                      <a16:colId xmlns:a16="http://schemas.microsoft.com/office/drawing/2014/main" val="3264873844"/>
                    </a:ext>
                  </a:extLst>
                </a:gridCol>
                <a:gridCol w="1096816">
                  <a:extLst>
                    <a:ext uri="{9D8B030D-6E8A-4147-A177-3AD203B41FA5}">
                      <a16:colId xmlns:a16="http://schemas.microsoft.com/office/drawing/2014/main" val="2886789957"/>
                    </a:ext>
                  </a:extLst>
                </a:gridCol>
              </a:tblGrid>
              <a:tr h="355727">
                <a:tc>
                  <a:txBody>
                    <a:bodyPr/>
                    <a:lstStyle/>
                    <a:p>
                      <a:pPr marL="0" algn="ctr" rtl="0" eaLnBrk="1" fontAlgn="t" latinLnBrk="0" hangingPunct="1"/>
                      <a:r>
                        <a:rPr lang="es-ES" sz="1800" b="1" i="0" u="none" strike="noStrike" kern="1200" noProof="0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Versión</a:t>
                      </a:r>
                      <a:endParaRPr lang="es-ES" sz="1800" b="0" i="0" u="none" strike="noStrike" noProof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/>
                      <a:r>
                        <a:rPr lang="es-ES" sz="1800" b="1" i="0" u="none" strike="noStrike" kern="1200" noProof="0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Tiempo</a:t>
                      </a:r>
                      <a:endParaRPr lang="es-ES" sz="1800" b="0" i="0" u="none" strike="noStrike" noProof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/>
                      <a:r>
                        <a:rPr lang="es-ES" sz="1800" b="1" i="0" u="none" strike="noStrike" kern="1200" noProof="0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Instr.</a:t>
                      </a:r>
                      <a:endParaRPr lang="es-ES" sz="1800" b="0" i="0" u="none" strike="noStrike" noProof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/>
                      <a:r>
                        <a:rPr lang="es-ES" sz="1800" b="1" i="0" u="none" strike="noStrike" kern="1200" noProof="0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Fallos L3</a:t>
                      </a:r>
                      <a:endParaRPr lang="es-ES" sz="1800" b="0" i="0" u="none" strike="noStrike" noProof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t" latinLnBrk="0" hangingPunct="1"/>
                      <a:r>
                        <a:rPr lang="es-ES" sz="1800" b="1" i="0" u="none" strike="noStrike" kern="1200" noProof="0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Refs. L3</a:t>
                      </a:r>
                      <a:endParaRPr lang="es-ES" sz="1800" b="0" i="0" u="none" strike="noStrike" noProof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144851"/>
                  </a:ext>
                </a:extLst>
              </a:tr>
              <a:tr h="304546">
                <a:tc>
                  <a:txBody>
                    <a:bodyPr/>
                    <a:lstStyle/>
                    <a:p>
                      <a:pPr marL="0" algn="ctr" rtl="0" eaLnBrk="1" fontAlgn="t" latinLnBrk="0" hangingPunct="1"/>
                      <a:r>
                        <a:rPr lang="es-ES" sz="18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Base</a:t>
                      </a:r>
                      <a:endParaRPr lang="es-ES" sz="1800" b="0" i="0" u="none" strike="noStrike" noProof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/>
                      <a:r>
                        <a:rPr lang="es-ES" sz="18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11,97s</a:t>
                      </a:r>
                      <a:endParaRPr lang="es-ES" sz="1800" b="0" i="0" u="none" strike="noStrike" noProof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/>
                      <a:r>
                        <a:rPr lang="es-ES" sz="18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128 G</a:t>
                      </a:r>
                      <a:endParaRPr lang="es-ES" sz="1800" b="0" i="0" u="none" strike="noStrike" noProof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/>
                      <a:r>
                        <a:rPr lang="es-ES" sz="18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2,5G</a:t>
                      </a:r>
                      <a:endParaRPr lang="es-ES" sz="1800" b="0" i="0" u="none" strike="noStrike" noProof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/>
                      <a:r>
                        <a:rPr lang="es-ES" sz="18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6,3 G</a:t>
                      </a:r>
                      <a:endParaRPr lang="es-ES" sz="1800" b="0" i="0" u="none" strike="noStrike" noProof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272451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marL="0" algn="ctr" rtl="0" eaLnBrk="1" fontAlgn="t" latinLnBrk="0" hangingPunct="1"/>
                      <a:r>
                        <a:rPr lang="es-ES" sz="18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Array of structs</a:t>
                      </a:r>
                      <a:endParaRPr lang="es-ES" sz="1800" b="0" i="0" u="none" strike="noStrike" noProof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/>
                      <a:r>
                        <a:rPr lang="es-ES" sz="18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5,1s</a:t>
                      </a:r>
                      <a:endParaRPr lang="es-ES" sz="1800" b="0" i="0" u="none" strike="noStrike" noProof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/>
                      <a:r>
                        <a:rPr lang="es-ES" sz="18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165G</a:t>
                      </a:r>
                      <a:endParaRPr lang="es-ES" sz="1800" b="0" i="0" u="none" strike="noStrike" noProof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/>
                      <a:r>
                        <a:rPr lang="es-ES" sz="18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1G</a:t>
                      </a:r>
                      <a:endParaRPr lang="es-ES" sz="1800" b="0" i="0" u="none" strike="noStrike" noProof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/>
                      <a:r>
                        <a:rPr lang="es-ES" sz="18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3,58G</a:t>
                      </a:r>
                      <a:endParaRPr lang="es-ES" sz="1800" b="0" i="0" u="none" strike="noStrike" noProof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465463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marL="0" algn="ctr" rtl="0" eaLnBrk="1" fontAlgn="t" latinLnBrk="0" hangingPunct="1"/>
                      <a:r>
                        <a:rPr lang="es-ES" sz="18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Sorted bodies</a:t>
                      </a:r>
                      <a:endParaRPr lang="es-ES" sz="1800" b="0" i="0" u="none" strike="noStrike" noProof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/>
                      <a:r>
                        <a:rPr lang="es-ES" sz="18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3,48s</a:t>
                      </a:r>
                      <a:endParaRPr lang="es-ES" sz="1800" b="0" i="0" u="none" strike="noStrike" noProof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/>
                      <a:r>
                        <a:rPr lang="es-ES" sz="18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170G</a:t>
                      </a:r>
                      <a:endParaRPr lang="es-ES" sz="1800" b="0" i="0" u="none" strike="noStrike" noProof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/>
                      <a:r>
                        <a:rPr lang="es-ES" sz="18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0,174G</a:t>
                      </a:r>
                      <a:endParaRPr lang="es-ES" sz="1800" b="0" i="0" u="none" strike="noStrike" noProof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/>
                      <a:r>
                        <a:rPr lang="es-ES" sz="18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0,49G</a:t>
                      </a:r>
                      <a:endParaRPr lang="es-ES" sz="1800" b="0" i="0" u="none" strike="noStrike" noProof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001273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marL="0" algn="ctr" rtl="0" eaLnBrk="1" fontAlgn="t" latinLnBrk="0" hangingPunct="1"/>
                      <a:r>
                        <a:rPr lang="es-ES" sz="18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Vectorised</a:t>
                      </a:r>
                      <a:endParaRPr lang="es-ES" sz="1800" b="0" i="0" u="none" strike="noStrike" noProof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/>
                      <a:r>
                        <a:rPr lang="es-ES" sz="18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2,73s</a:t>
                      </a:r>
                      <a:endParaRPr lang="es-ES" sz="1800" b="0" i="0" u="none" strike="noStrike" noProof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/>
                      <a:r>
                        <a:rPr lang="es-ES" sz="18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85,7G</a:t>
                      </a:r>
                      <a:endParaRPr lang="es-ES" sz="1800" b="0" i="0" u="none" strike="noStrike" noProof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/>
                      <a:r>
                        <a:rPr lang="es-ES" sz="18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0,34G</a:t>
                      </a:r>
                      <a:endParaRPr lang="es-ES" sz="1800" b="0" i="0" u="none" strike="noStrike" noProof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/>
                      <a:r>
                        <a:rPr lang="es-ES" sz="18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0,62G</a:t>
                      </a:r>
                      <a:endParaRPr lang="es-ES" sz="1800" b="0" i="0" u="none" strike="noStrike" noProof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466073"/>
                  </a:ext>
                </a:extLst>
              </a:tr>
            </a:tbl>
          </a:graphicData>
        </a:graphic>
      </p:graphicFrame>
      <p:pic>
        <p:nvPicPr>
          <p:cNvPr id="14" name="Imagen 13">
            <a:extLst>
              <a:ext uri="{FF2B5EF4-FFF2-40B4-BE49-F238E27FC236}">
                <a16:creationId xmlns:a16="http://schemas.microsoft.com/office/drawing/2014/main" id="{B6B21E00-4E09-86F1-0C52-54F8EF079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3809" y="248038"/>
            <a:ext cx="6477904" cy="33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9444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A928BF-F612-0449-A775-68FCA974F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247CF7D-AF8C-BA18-77EC-E54FC04F6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0E3C1F-3D79-C05E-F6D8-1299D25FB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E26BD6-F7FA-4679-DD45-CB865611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C494C4-C037-BB41-481A-07C601A82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CB473-AE4F-0BBC-1CC3-0E0789641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Optimizaciones del algoritmo de Barnes-Hut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F1834FE4-99AD-AE6D-E491-AE6A8A3557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27970"/>
                  </p:ext>
                </p:extLst>
              </p:nvPr>
            </p:nvGraphicFramePr>
            <p:xfrm>
              <a:off x="1188433" y="2399912"/>
              <a:ext cx="4250932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3599">
                      <a:extLst>
                        <a:ext uri="{9D8B030D-6E8A-4147-A177-3AD203B41FA5}">
                          <a16:colId xmlns:a16="http://schemas.microsoft.com/office/drawing/2014/main" val="1405406128"/>
                        </a:ext>
                      </a:extLst>
                    </a:gridCol>
                    <a:gridCol w="1108496">
                      <a:extLst>
                        <a:ext uri="{9D8B030D-6E8A-4147-A177-3AD203B41FA5}">
                          <a16:colId xmlns:a16="http://schemas.microsoft.com/office/drawing/2014/main" val="540748940"/>
                        </a:ext>
                      </a:extLst>
                    </a:gridCol>
                    <a:gridCol w="1128837">
                      <a:extLst>
                        <a:ext uri="{9D8B030D-6E8A-4147-A177-3AD203B41FA5}">
                          <a16:colId xmlns:a16="http://schemas.microsoft.com/office/drawing/2014/main" val="3793617413"/>
                        </a:ext>
                      </a:extLst>
                    </a:gridCol>
                  </a:tblGrid>
                  <a:tr h="35576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noProof="0" dirty="0"/>
                            <a:t>Versión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s-ES" sz="1800" b="1" kern="1200" noProof="0" smtClean="0">
                                  <a:solidFill>
                                    <a:schemeClr val="lt1"/>
                                  </a:solidFill>
                                  <a:effectLst/>
                                  <a:latin typeface="+mn-lt"/>
                                  <a:ea typeface="+mn-ea"/>
                                  <a:cs typeface="+mn-cs"/>
                                </a:rPr>
                                <m:t>θ</m:t>
                              </m:r>
                            </m:oMath>
                          </a14:m>
                          <a:r>
                            <a:rPr lang="es-ES" noProof="0" dirty="0"/>
                            <a:t> = 0,5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Tiempo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Speedup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4194062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pPr marL="0" algn="l" rtl="0" eaLnBrk="1" fontAlgn="t" latinLnBrk="0" hangingPunct="1"/>
                          <a:r>
                            <a:rPr lang="es-ES" sz="1800" b="0" i="0" u="none" strike="noStrike" kern="1200" noProof="0" dirty="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</a:rPr>
                            <a:t>Base</a:t>
                          </a:r>
                          <a:endParaRPr lang="es-ES" sz="1800" b="0" i="0" u="none" strike="noStrike" noProof="0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rtl="0" eaLnBrk="1" fontAlgn="t" latinLnBrk="0" hangingPunct="1"/>
                          <a:r>
                            <a:rPr lang="es-ES" sz="1800" b="0" i="0" u="none" strike="noStrike" kern="1200" noProof="0" dirty="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</a:rPr>
                            <a:t>11,97s</a:t>
                          </a:r>
                          <a:endParaRPr lang="es-ES" sz="1800" b="0" i="0" u="none" strike="noStrike" noProof="0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rtl="0" eaLnBrk="1" fontAlgn="t" latinLnBrk="0" hangingPunct="1"/>
                          <a:r>
                            <a:rPr lang="es-ES" sz="1800" b="0" i="0" u="none" strike="noStrike" noProof="0" dirty="0">
                              <a:effectLst/>
                              <a:latin typeface="Arial" panose="020B0604020202020204" pitchFamily="34" charset="0"/>
                            </a:rPr>
                            <a:t>1x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8864384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Array of structs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5,1s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2,34x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0039027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Sorted bodies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3,48s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3,43x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2278195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Vectorised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800" b="0" i="0" u="none" strike="noStrike" kern="1200" noProof="0" dirty="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</a:rPr>
                            <a:t>2,77s</a:t>
                          </a:r>
                          <a:endParaRPr lang="es-ES" sz="1800" b="0" i="0" u="none" strike="noStrike" noProof="0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4,32x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33880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F1834FE4-99AD-AE6D-E491-AE6A8A3557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27970"/>
                  </p:ext>
                </p:extLst>
              </p:nvPr>
            </p:nvGraphicFramePr>
            <p:xfrm>
              <a:off x="1188433" y="2399912"/>
              <a:ext cx="4250932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3599">
                      <a:extLst>
                        <a:ext uri="{9D8B030D-6E8A-4147-A177-3AD203B41FA5}">
                          <a16:colId xmlns:a16="http://schemas.microsoft.com/office/drawing/2014/main" val="1405406128"/>
                        </a:ext>
                      </a:extLst>
                    </a:gridCol>
                    <a:gridCol w="1108496">
                      <a:extLst>
                        <a:ext uri="{9D8B030D-6E8A-4147-A177-3AD203B41FA5}">
                          <a16:colId xmlns:a16="http://schemas.microsoft.com/office/drawing/2014/main" val="540748940"/>
                        </a:ext>
                      </a:extLst>
                    </a:gridCol>
                    <a:gridCol w="1128837">
                      <a:extLst>
                        <a:ext uri="{9D8B030D-6E8A-4147-A177-3AD203B41FA5}">
                          <a16:colId xmlns:a16="http://schemas.microsoft.com/office/drawing/2014/main" val="379361741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2"/>
                          <a:stretch>
                            <a:fillRect l="-302" t="-6667" r="-112387" b="-4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Tiempo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Speedup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419406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algn="l" rtl="0" eaLnBrk="1" fontAlgn="t" latinLnBrk="0" hangingPunct="1"/>
                          <a:r>
                            <a:rPr lang="es-ES" sz="1800" b="0" i="0" u="none" strike="noStrike" kern="1200" noProof="0" dirty="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</a:rPr>
                            <a:t>Base</a:t>
                          </a:r>
                          <a:endParaRPr lang="es-ES" sz="1800" b="0" i="0" u="none" strike="noStrike" noProof="0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rtl="0" eaLnBrk="1" fontAlgn="t" latinLnBrk="0" hangingPunct="1"/>
                          <a:r>
                            <a:rPr lang="es-ES" sz="1800" b="0" i="0" u="none" strike="noStrike" kern="1200" noProof="0" dirty="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</a:rPr>
                            <a:t>11,97s</a:t>
                          </a:r>
                          <a:endParaRPr lang="es-ES" sz="1800" b="0" i="0" u="none" strike="noStrike" noProof="0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rtl="0" eaLnBrk="1" fontAlgn="t" latinLnBrk="0" hangingPunct="1"/>
                          <a:r>
                            <a:rPr lang="es-ES" sz="1800" b="0" i="0" u="none" strike="noStrike" noProof="0" dirty="0">
                              <a:effectLst/>
                              <a:latin typeface="Arial" panose="020B0604020202020204" pitchFamily="34" charset="0"/>
                            </a:rPr>
                            <a:t>1x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886438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Array of structs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5,1s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2,34x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003902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Sorted bodies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3,48s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3,43x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227819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Vectorised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800" b="0" i="0" u="none" strike="noStrike" kern="1200" noProof="0" dirty="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</a:rPr>
                            <a:t>2,77s</a:t>
                          </a:r>
                          <a:endParaRPr lang="es-ES" sz="1800" b="0" i="0" u="none" strike="noStrike" noProof="0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4,32x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338808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EC189C5-CB4C-BBD0-A557-D2863AE3D9C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5246004"/>
                  </p:ext>
                </p:extLst>
              </p:nvPr>
            </p:nvGraphicFramePr>
            <p:xfrm>
              <a:off x="6733587" y="2399912"/>
              <a:ext cx="4250932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3599">
                      <a:extLst>
                        <a:ext uri="{9D8B030D-6E8A-4147-A177-3AD203B41FA5}">
                          <a16:colId xmlns:a16="http://schemas.microsoft.com/office/drawing/2014/main" val="1405406128"/>
                        </a:ext>
                      </a:extLst>
                    </a:gridCol>
                    <a:gridCol w="1108496">
                      <a:extLst>
                        <a:ext uri="{9D8B030D-6E8A-4147-A177-3AD203B41FA5}">
                          <a16:colId xmlns:a16="http://schemas.microsoft.com/office/drawing/2014/main" val="540748940"/>
                        </a:ext>
                      </a:extLst>
                    </a:gridCol>
                    <a:gridCol w="1128837">
                      <a:extLst>
                        <a:ext uri="{9D8B030D-6E8A-4147-A177-3AD203B41FA5}">
                          <a16:colId xmlns:a16="http://schemas.microsoft.com/office/drawing/2014/main" val="3793617413"/>
                        </a:ext>
                      </a:extLst>
                    </a:gridCol>
                  </a:tblGrid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Versión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s-ES" sz="1800" b="1" kern="1200" noProof="0" smtClean="0">
                                  <a:solidFill>
                                    <a:schemeClr val="lt1"/>
                                  </a:solidFill>
                                  <a:effectLst/>
                                  <a:latin typeface="+mn-lt"/>
                                  <a:ea typeface="+mn-ea"/>
                                  <a:cs typeface="+mn-cs"/>
                                </a:rPr>
                                <m:t>θ</m:t>
                              </m:r>
                            </m:oMath>
                          </a14:m>
                          <a:r>
                            <a:rPr lang="es-ES" noProof="0" dirty="0"/>
                            <a:t> = 0,2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Tiempo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Speedup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4194062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pPr marL="0" algn="l" rtl="0" eaLnBrk="1" fontAlgn="t" latinLnBrk="0" hangingPunct="1"/>
                          <a:r>
                            <a:rPr lang="es-ES" sz="1800" b="0" i="0" u="none" strike="noStrike" kern="1200" noProof="0" dirty="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</a:rPr>
                            <a:t>Base</a:t>
                          </a:r>
                          <a:endParaRPr lang="es-ES" sz="1800" b="0" i="0" u="none" strike="noStrike" noProof="0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rtl="0" eaLnBrk="1" fontAlgn="t" latinLnBrk="0" hangingPunct="1"/>
                          <a:r>
                            <a:rPr lang="es-ES" sz="1800" b="0" i="0" u="none" strike="noStrike" kern="1200" noProof="0" dirty="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</a:rPr>
                            <a:t>64,6s</a:t>
                          </a:r>
                          <a:endParaRPr lang="es-ES" sz="1800" b="0" i="0" u="none" strike="noStrike" noProof="0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rtl="0" eaLnBrk="1" fontAlgn="t" latinLnBrk="0" hangingPunct="1"/>
                          <a:r>
                            <a:rPr lang="es-ES" sz="1800" b="0" i="0" u="none" strike="noStrike" noProof="0" dirty="0">
                              <a:effectLst/>
                              <a:latin typeface="Arial" panose="020B0604020202020204" pitchFamily="34" charset="0"/>
                            </a:rPr>
                            <a:t>1x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8864384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Array of structs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32,6s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1,95x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0039027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Sorted bodies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20,13s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3,2x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2278195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Vectorised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8,45s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7,64x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33880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EC189C5-CB4C-BBD0-A557-D2863AE3D9C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5246004"/>
                  </p:ext>
                </p:extLst>
              </p:nvPr>
            </p:nvGraphicFramePr>
            <p:xfrm>
              <a:off x="6733587" y="2399912"/>
              <a:ext cx="4250932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3599">
                      <a:extLst>
                        <a:ext uri="{9D8B030D-6E8A-4147-A177-3AD203B41FA5}">
                          <a16:colId xmlns:a16="http://schemas.microsoft.com/office/drawing/2014/main" val="1405406128"/>
                        </a:ext>
                      </a:extLst>
                    </a:gridCol>
                    <a:gridCol w="1108496">
                      <a:extLst>
                        <a:ext uri="{9D8B030D-6E8A-4147-A177-3AD203B41FA5}">
                          <a16:colId xmlns:a16="http://schemas.microsoft.com/office/drawing/2014/main" val="540748940"/>
                        </a:ext>
                      </a:extLst>
                    </a:gridCol>
                    <a:gridCol w="1128837">
                      <a:extLst>
                        <a:ext uri="{9D8B030D-6E8A-4147-A177-3AD203B41FA5}">
                          <a16:colId xmlns:a16="http://schemas.microsoft.com/office/drawing/2014/main" val="379361741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3"/>
                          <a:stretch>
                            <a:fillRect l="-302" t="-6667" r="-112387" b="-4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Tiempo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Speedup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419406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algn="l" rtl="0" eaLnBrk="1" fontAlgn="t" latinLnBrk="0" hangingPunct="1"/>
                          <a:r>
                            <a:rPr lang="es-ES" sz="1800" b="0" i="0" u="none" strike="noStrike" kern="1200" noProof="0" dirty="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</a:rPr>
                            <a:t>Base</a:t>
                          </a:r>
                          <a:endParaRPr lang="es-ES" sz="1800" b="0" i="0" u="none" strike="noStrike" noProof="0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rtl="0" eaLnBrk="1" fontAlgn="t" latinLnBrk="0" hangingPunct="1"/>
                          <a:r>
                            <a:rPr lang="es-ES" sz="1800" b="0" i="0" u="none" strike="noStrike" kern="1200" noProof="0" dirty="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</a:rPr>
                            <a:t>64,6s</a:t>
                          </a:r>
                          <a:endParaRPr lang="es-ES" sz="1800" b="0" i="0" u="none" strike="noStrike" noProof="0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rtl="0" eaLnBrk="1" fontAlgn="t" latinLnBrk="0" hangingPunct="1"/>
                          <a:r>
                            <a:rPr lang="es-ES" sz="1800" b="0" i="0" u="none" strike="noStrike" noProof="0" dirty="0">
                              <a:effectLst/>
                              <a:latin typeface="Arial" panose="020B0604020202020204" pitchFamily="34" charset="0"/>
                            </a:rPr>
                            <a:t>1x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886438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Array of structs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32,6s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1,95x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003902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Sorted bodies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20,13s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3,2x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227819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Vectorised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8,45s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7,64x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338808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3">
                <a:extLst>
                  <a:ext uri="{FF2B5EF4-FFF2-40B4-BE49-F238E27FC236}">
                    <a16:creationId xmlns:a16="http://schemas.microsoft.com/office/drawing/2014/main" id="{6FBC0A10-B8AB-90B7-E035-251252D737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0811449"/>
                  </p:ext>
                </p:extLst>
              </p:nvPr>
            </p:nvGraphicFramePr>
            <p:xfrm>
              <a:off x="3955102" y="4781162"/>
              <a:ext cx="4250932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3599">
                      <a:extLst>
                        <a:ext uri="{9D8B030D-6E8A-4147-A177-3AD203B41FA5}">
                          <a16:colId xmlns:a16="http://schemas.microsoft.com/office/drawing/2014/main" val="1405406128"/>
                        </a:ext>
                      </a:extLst>
                    </a:gridCol>
                    <a:gridCol w="1108496">
                      <a:extLst>
                        <a:ext uri="{9D8B030D-6E8A-4147-A177-3AD203B41FA5}">
                          <a16:colId xmlns:a16="http://schemas.microsoft.com/office/drawing/2014/main" val="540748940"/>
                        </a:ext>
                      </a:extLst>
                    </a:gridCol>
                    <a:gridCol w="1128837">
                      <a:extLst>
                        <a:ext uri="{9D8B030D-6E8A-4147-A177-3AD203B41FA5}">
                          <a16:colId xmlns:a16="http://schemas.microsoft.com/office/drawing/2014/main" val="3793617413"/>
                        </a:ext>
                      </a:extLst>
                    </a:gridCol>
                  </a:tblGrid>
                  <a:tr h="35576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noProof="0" dirty="0"/>
                            <a:t>Versión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s-ES" sz="1800" b="1" kern="1200" noProof="0" smtClean="0">
                                  <a:solidFill>
                                    <a:schemeClr val="lt1"/>
                                  </a:solidFill>
                                  <a:effectLst/>
                                  <a:latin typeface="+mn-lt"/>
                                  <a:ea typeface="+mn-ea"/>
                                  <a:cs typeface="+mn-cs"/>
                                </a:rPr>
                                <m:t>θ</m:t>
                              </m:r>
                            </m:oMath>
                          </a14:m>
                          <a:r>
                            <a:rPr lang="es-ES" noProof="0" dirty="0"/>
                            <a:t> = 0,1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Tiempo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Speedup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4194062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pPr marL="0" algn="l" rtl="0" eaLnBrk="1" fontAlgn="t" latinLnBrk="0" hangingPunct="1"/>
                          <a:r>
                            <a:rPr lang="es-ES" sz="1800" b="0" i="0" u="none" strike="noStrike" kern="1200" noProof="0" dirty="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</a:rPr>
                            <a:t>Base</a:t>
                          </a:r>
                          <a:endParaRPr lang="es-ES" sz="1800" b="0" i="0" u="none" strike="noStrike" noProof="0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rtl="0" eaLnBrk="1" fontAlgn="t" latinLnBrk="0" hangingPunct="1"/>
                          <a:r>
                            <a:rPr lang="es-ES" sz="1800" b="0" i="0" u="none" strike="noStrike" kern="1200" noProof="0" dirty="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</a:rPr>
                            <a:t>311,8s</a:t>
                          </a:r>
                          <a:endParaRPr lang="es-ES" sz="1800" b="0" i="0" u="none" strike="noStrike" noProof="0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rtl="0" eaLnBrk="1" fontAlgn="t" latinLnBrk="0" hangingPunct="1"/>
                          <a:r>
                            <a:rPr lang="es-ES" sz="1800" b="0" i="0" u="none" strike="noStrike" noProof="0" dirty="0">
                              <a:effectLst/>
                              <a:latin typeface="Arial" panose="020B0604020202020204" pitchFamily="34" charset="0"/>
                            </a:rPr>
                            <a:t>1x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8864384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Array of structs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197,3s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1,58x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0039027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Sorted bodies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163,8s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1,9x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2278195"/>
                      </a:ext>
                    </a:extLst>
                  </a:tr>
                  <a:tr h="355769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Vectorised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79,41s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3,91x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33880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3">
                <a:extLst>
                  <a:ext uri="{FF2B5EF4-FFF2-40B4-BE49-F238E27FC236}">
                    <a16:creationId xmlns:a16="http://schemas.microsoft.com/office/drawing/2014/main" id="{6FBC0A10-B8AB-90B7-E035-251252D737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0811449"/>
                  </p:ext>
                </p:extLst>
              </p:nvPr>
            </p:nvGraphicFramePr>
            <p:xfrm>
              <a:off x="3955102" y="4781162"/>
              <a:ext cx="4250932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3599">
                      <a:extLst>
                        <a:ext uri="{9D8B030D-6E8A-4147-A177-3AD203B41FA5}">
                          <a16:colId xmlns:a16="http://schemas.microsoft.com/office/drawing/2014/main" val="1405406128"/>
                        </a:ext>
                      </a:extLst>
                    </a:gridCol>
                    <a:gridCol w="1108496">
                      <a:extLst>
                        <a:ext uri="{9D8B030D-6E8A-4147-A177-3AD203B41FA5}">
                          <a16:colId xmlns:a16="http://schemas.microsoft.com/office/drawing/2014/main" val="540748940"/>
                        </a:ext>
                      </a:extLst>
                    </a:gridCol>
                    <a:gridCol w="1128837">
                      <a:extLst>
                        <a:ext uri="{9D8B030D-6E8A-4147-A177-3AD203B41FA5}">
                          <a16:colId xmlns:a16="http://schemas.microsoft.com/office/drawing/2014/main" val="379361741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>
                        <a:blipFill>
                          <a:blip r:embed="rId4"/>
                          <a:stretch>
                            <a:fillRect l="-302" t="-6667" r="-112387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Tiempo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Speedup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419406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algn="l" rtl="0" eaLnBrk="1" fontAlgn="t" latinLnBrk="0" hangingPunct="1"/>
                          <a:r>
                            <a:rPr lang="es-ES" sz="1800" b="0" i="0" u="none" strike="noStrike" kern="1200" noProof="0" dirty="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</a:rPr>
                            <a:t>Base</a:t>
                          </a:r>
                          <a:endParaRPr lang="es-ES" sz="1800" b="0" i="0" u="none" strike="noStrike" noProof="0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rtl="0" eaLnBrk="1" fontAlgn="t" latinLnBrk="0" hangingPunct="1"/>
                          <a:r>
                            <a:rPr lang="es-ES" sz="1800" b="0" i="0" u="none" strike="noStrike" kern="1200" noProof="0" dirty="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</a:rPr>
                            <a:t>311,8s</a:t>
                          </a:r>
                          <a:endParaRPr lang="es-ES" sz="1800" b="0" i="0" u="none" strike="noStrike" noProof="0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rtl="0" eaLnBrk="1" fontAlgn="t" latinLnBrk="0" hangingPunct="1"/>
                          <a:r>
                            <a:rPr lang="es-ES" sz="1800" b="0" i="0" u="none" strike="noStrike" noProof="0" dirty="0">
                              <a:effectLst/>
                              <a:latin typeface="Arial" panose="020B0604020202020204" pitchFamily="34" charset="0"/>
                            </a:rPr>
                            <a:t>1x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886438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Array of structs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197,3s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1,58x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003902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Sorted bodies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163,8s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1,9x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227819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s-ES" noProof="0" dirty="0"/>
                            <a:t>Vectorised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79,41s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3,91x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338808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CuadroTexto 5">
            <a:extLst>
              <a:ext uri="{FF2B5EF4-FFF2-40B4-BE49-F238E27FC236}">
                <a16:creationId xmlns:a16="http://schemas.microsoft.com/office/drawing/2014/main" id="{4D52BA3A-388A-C576-B865-DE8EBB89627A}"/>
              </a:ext>
            </a:extLst>
          </p:cNvPr>
          <p:cNvSpPr txBox="1"/>
          <p:nvPr/>
        </p:nvSpPr>
        <p:spPr>
          <a:xfrm>
            <a:off x="5029198" y="1782542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n: 1.000.000 </a:t>
            </a:r>
          </a:p>
        </p:txBody>
      </p:sp>
    </p:spTree>
    <p:extLst>
      <p:ext uri="{BB962C8B-B14F-4D97-AF65-F5344CB8AC3E}">
        <p14:creationId xmlns:p14="http://schemas.microsoft.com/office/powerpoint/2010/main" val="39378331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D8B723-B690-D89D-367A-95F3F5414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12C935-19F8-BCA2-3E81-96215C2BB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181DC5-5262-AA28-79E7-70D3A3921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0C4168-7A69-6098-E02E-EE253F4F9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DA0FB7-7927-106D-7417-34B904079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089E76-AA28-6D92-B8A3-A9C0C4841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Puntos que mejorar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9C40E13-DB7C-D489-A6C5-F7509B7EF77C}"/>
              </a:ext>
            </a:extLst>
          </p:cNvPr>
          <p:cNvSpPr txBox="1"/>
          <p:nvPr/>
        </p:nvSpPr>
        <p:spPr>
          <a:xfrm>
            <a:off x="2802692" y="2691398"/>
            <a:ext cx="65866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 dirty="0"/>
              <a:t>Mejor versión GPU (Algoritmo directo)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 dirty="0"/>
              <a:t>Versión GPU (Barnes-Hut)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000" dirty="0"/>
              <a:t>Paralelizar construcción del árbol (Barnes-Hut)</a:t>
            </a:r>
          </a:p>
          <a:p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8211408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56C610-4119-B655-83FE-8E5B8D171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¡Gracias por vuestra atención!</a:t>
            </a:r>
            <a:br>
              <a:rPr lang="es-E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s-E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¿Alguna duda?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A71D952-3496-4BA5-8EF8-AE70D0F85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75" y="3586847"/>
            <a:ext cx="445934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a-ES" altLang="ca-E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Vide</a:t>
            </a:r>
            <a:r>
              <a:rPr lang="ca-ES" altLang="ca-ES" dirty="0" err="1">
                <a:latin typeface="Arial" panose="020B0604020202020204" pitchFamily="34" charset="0"/>
                <a:hlinkClick r:id="rId2"/>
              </a:rPr>
              <a:t>o</a:t>
            </a:r>
            <a:r>
              <a:rPr lang="ca-ES" altLang="ca-ES" dirty="0">
                <a:latin typeface="Arial" panose="020B0604020202020204" pitchFamily="34" charset="0"/>
                <a:hlinkClick r:id="rId2"/>
              </a:rPr>
              <a:t> </a:t>
            </a:r>
            <a:r>
              <a:rPr lang="ca-ES" altLang="ca-ES" dirty="0" err="1">
                <a:latin typeface="Arial" panose="020B0604020202020204" pitchFamily="34" charset="0"/>
                <a:hlinkClick r:id="rId2"/>
              </a:rPr>
              <a:t>demo</a:t>
            </a:r>
            <a:r>
              <a:rPr lang="ca-ES" altLang="ca-ES" dirty="0">
                <a:latin typeface="Arial" panose="020B0604020202020204" pitchFamily="34" charset="0"/>
                <a:hlinkClick r:id="rId2"/>
              </a:rPr>
              <a:t> 1</a:t>
            </a:r>
            <a:endParaRPr lang="ca-ES" altLang="ca-E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a-ES" altLang="ca-E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Video</a:t>
            </a:r>
            <a:r>
              <a:rPr kumimoji="0" lang="ca-ES" altLang="ca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 </a:t>
            </a:r>
            <a:r>
              <a:rPr kumimoji="0" lang="ca-ES" altLang="ca-E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demo</a:t>
            </a:r>
            <a:r>
              <a:rPr kumimoji="0" lang="ca-ES" altLang="ca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 2</a:t>
            </a:r>
            <a:endParaRPr kumimoji="0" lang="ca-ES" altLang="ca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 descr="A red and blue swirls in space&#10;&#10;AI-generated content may be incorrect.">
            <a:extLst>
              <a:ext uri="{FF2B5EF4-FFF2-40B4-BE49-F238E27FC236}">
                <a16:creationId xmlns:a16="http://schemas.microsoft.com/office/drawing/2014/main" id="{316FFFE7-3E4C-072D-F8D0-540F28F7D4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859" y="2045837"/>
            <a:ext cx="4374682" cy="437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6503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56C610-4119-B655-83FE-8E5B8D171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Bibliografía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4B2E057-1923-4C18-F564-C563E5FE3893}"/>
              </a:ext>
            </a:extLst>
          </p:cNvPr>
          <p:cNvSpPr txBox="1"/>
          <p:nvPr/>
        </p:nvSpPr>
        <p:spPr>
          <a:xfrm>
            <a:off x="1371599" y="2318197"/>
            <a:ext cx="9724031" cy="3683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700" b="1" i="1" dirty="0"/>
              <a:t>Bibliografía (capturas, explicaciones y extras):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700" dirty="0">
                <a:hlinkClick r:id="rId2"/>
              </a:rPr>
              <a:t>https://en.wikipedia.org/wiki/Three-body_problem</a:t>
            </a:r>
            <a:endParaRPr lang="es-E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700" dirty="0">
                <a:hlinkClick r:id="rId3"/>
              </a:rPr>
              <a:t>https://en.wikipedia.org/wiki/N-body_problem</a:t>
            </a:r>
            <a:endParaRPr lang="es-E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700" dirty="0">
                <a:hlinkClick r:id="rId4"/>
              </a:rPr>
              <a:t>https://en.wikipedia.org/wiki/Euler_method</a:t>
            </a:r>
            <a:endParaRPr lang="es-E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700" dirty="0">
                <a:hlinkClick r:id="rId5"/>
              </a:rPr>
              <a:t>http://arborjs.org/docs/barnes-hut</a:t>
            </a:r>
            <a:endParaRPr lang="es-E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700" dirty="0">
                <a:hlinkClick r:id="rId6"/>
              </a:rPr>
              <a:t>https://en.wikipedia.org/wiki/Barnes%E2%80%93Hut_simulation</a:t>
            </a:r>
            <a:endParaRPr lang="es-E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700" dirty="0">
                <a:hlinkClick r:id="rId7"/>
              </a:rPr>
              <a:t>https://www.cs.princeton.edu/courses/archive/fall03/cs126/assignments/barnes-hut.html</a:t>
            </a:r>
            <a:endParaRPr lang="es-E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700" dirty="0">
                <a:hlinkClick r:id="rId8"/>
              </a:rPr>
              <a:t>https://en.wikipedia.org/wiki/Z-order_curve</a:t>
            </a:r>
            <a:endParaRPr lang="es-E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700" dirty="0">
                <a:hlinkClick r:id="rId9"/>
              </a:rPr>
              <a:t>https://en.wikipedia.org/wiki/Hilbert_curve</a:t>
            </a:r>
            <a:endParaRPr lang="es-E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700" dirty="0">
                <a:hlinkClick r:id="rId10"/>
              </a:rPr>
              <a:t>https://github.com/tomas-o-dev/Morton-Z-Code-C-library</a:t>
            </a:r>
            <a:endParaRPr lang="es-E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700" dirty="0">
                <a:hlinkClick r:id="rId11"/>
              </a:rPr>
              <a:t>https://en.wikipedia.org/wiki/Quicksort</a:t>
            </a:r>
            <a:endParaRPr lang="es-E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700" dirty="0">
                <a:hlinkClick r:id="rId12"/>
              </a:rPr>
              <a:t>https://es.wikipedia.org/wiki/Gravedad</a:t>
            </a:r>
            <a:endParaRPr lang="es-ES" sz="1700" dirty="0"/>
          </a:p>
        </p:txBody>
      </p:sp>
    </p:spTree>
    <p:extLst>
      <p:ext uri="{BB962C8B-B14F-4D97-AF65-F5344CB8AC3E}">
        <p14:creationId xmlns:p14="http://schemas.microsoft.com/office/powerpoint/2010/main" val="3609868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F52411-2C69-66F1-51FB-4F4F465C1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99CC6F-B6D0-6049-4AE0-F98F6CBCD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Simulaciones de n cuerpos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BD9378D-6FB0-B696-C1A4-EF01E1719010}"/>
              </a:ext>
            </a:extLst>
          </p:cNvPr>
          <p:cNvSpPr txBox="1">
            <a:spLocks/>
          </p:cNvSpPr>
          <p:nvPr/>
        </p:nvSpPr>
        <p:spPr>
          <a:xfrm>
            <a:off x="8572499" y="390832"/>
            <a:ext cx="3233585" cy="87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</a:pPr>
            <a:r>
              <a:rPr lang="es-E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Algoritmo directo</a:t>
            </a:r>
          </a:p>
        </p:txBody>
      </p:sp>
      <p:pic>
        <p:nvPicPr>
          <p:cNvPr id="10" name="Picture 6" descr="A diagram of a number of squares&#10;&#10;Description automatically generated with medium confidence">
            <a:extLst>
              <a:ext uri="{FF2B5EF4-FFF2-40B4-BE49-F238E27FC236}">
                <a16:creationId xmlns:a16="http://schemas.microsoft.com/office/drawing/2014/main" id="{410E4730-E475-00F2-466B-DA51AB6EE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62" y="3546631"/>
            <a:ext cx="9629670" cy="2698973"/>
          </a:xfrm>
          <a:prstGeom prst="rect">
            <a:avLst/>
          </a:prstGeom>
        </p:spPr>
      </p:pic>
      <p:cxnSp>
        <p:nvCxnSpPr>
          <p:cNvPr id="12" name="Connector: Elbow 20">
            <a:extLst>
              <a:ext uri="{FF2B5EF4-FFF2-40B4-BE49-F238E27FC236}">
                <a16:creationId xmlns:a16="http://schemas.microsoft.com/office/drawing/2014/main" id="{106971AB-3DD6-5225-4B3B-537DF6B2D9E2}"/>
              </a:ext>
            </a:extLst>
          </p:cNvPr>
          <p:cNvCxnSpPr>
            <a:cxnSpLocks/>
          </p:cNvCxnSpPr>
          <p:nvPr/>
        </p:nvCxnSpPr>
        <p:spPr>
          <a:xfrm>
            <a:off x="7776774" y="2507165"/>
            <a:ext cx="1170040" cy="805680"/>
          </a:xfrm>
          <a:prstGeom prst="bentConnector3">
            <a:avLst>
              <a:gd name="adj1" fmla="val 9958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Imagen 13">
            <a:extLst>
              <a:ext uri="{FF2B5EF4-FFF2-40B4-BE49-F238E27FC236}">
                <a16:creationId xmlns:a16="http://schemas.microsoft.com/office/drawing/2014/main" id="{6D7546F6-3F8C-6B7E-9349-726FC1731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62" y="2273378"/>
            <a:ext cx="6735492" cy="80568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000086F-6219-C1FA-9BE6-9A79F794D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62" y="1798070"/>
            <a:ext cx="3058014" cy="4256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5C04835-596A-83DC-B01A-151558041999}"/>
              </a:ext>
            </a:extLst>
          </p:cNvPr>
          <p:cNvSpPr txBox="1"/>
          <p:nvPr/>
        </p:nvSpPr>
        <p:spPr>
          <a:xfrm>
            <a:off x="9390034" y="2709726"/>
            <a:ext cx="2469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Array of structs</a:t>
            </a:r>
          </a:p>
        </p:txBody>
      </p:sp>
    </p:spTree>
    <p:extLst>
      <p:ext uri="{BB962C8B-B14F-4D97-AF65-F5344CB8AC3E}">
        <p14:creationId xmlns:p14="http://schemas.microsoft.com/office/powerpoint/2010/main" val="2186389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B8D15A-E8D5-3A75-548B-6DFA003A1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9FBB20A-0137-429D-16FE-D6AFBE2B1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165B3E-2A81-007E-D0F1-21167A25F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7A7EC4-75E0-2669-5F4D-1CD2C4C3C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957EDA-6824-6016-F51D-D1A875EDB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1EDE8B-5914-2E05-C096-BC87E18AA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Simulaciones de n cuerpos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95AAF19-479A-C994-0AFA-22219A593C92}"/>
              </a:ext>
            </a:extLst>
          </p:cNvPr>
          <p:cNvSpPr txBox="1">
            <a:spLocks/>
          </p:cNvSpPr>
          <p:nvPr/>
        </p:nvSpPr>
        <p:spPr>
          <a:xfrm>
            <a:off x="8572499" y="390832"/>
            <a:ext cx="3233585" cy="87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</a:pPr>
            <a:r>
              <a:rPr lang="es-E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Algoritmo directo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D8F2A9D-417B-2A21-C6DF-169F45F84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75865" y="2200424"/>
            <a:ext cx="3757996" cy="2457151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BFE750CE-EAAC-6439-C10E-5E24E62E8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313" y="2304012"/>
            <a:ext cx="6029430" cy="224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850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Presentacio projecte</Template>
  <TotalTime>3387</TotalTime>
  <Words>2050</Words>
  <Application>Microsoft Office PowerPoint</Application>
  <PresentationFormat>Widescreen</PresentationFormat>
  <Paragraphs>1035</Paragraphs>
  <Slides>74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1" baseType="lpstr">
      <vt:lpstr>Aptos</vt:lpstr>
      <vt:lpstr>Aptos Display</vt:lpstr>
      <vt:lpstr>Aptos Narrow</vt:lpstr>
      <vt:lpstr>Arial</vt:lpstr>
      <vt:lpstr>Cambria Math</vt:lpstr>
      <vt:lpstr>Wingdings</vt:lpstr>
      <vt:lpstr>Tema de Office</vt:lpstr>
      <vt:lpstr>Optimizaciones H/W  para simulaciones  de N cuerpos</vt:lpstr>
      <vt:lpstr>Índice</vt:lpstr>
      <vt:lpstr>El problema de los n cuerpos</vt:lpstr>
      <vt:lpstr>El problema de los n cuerpos</vt:lpstr>
      <vt:lpstr>El problema de los n cuerpos</vt:lpstr>
      <vt:lpstr>El problema de los n cuerpos</vt:lpstr>
      <vt:lpstr>Simulaciones de n cuerpos</vt:lpstr>
      <vt:lpstr>Simulaciones de n cuerpos</vt:lpstr>
      <vt:lpstr>Simulaciones de n cuerpos</vt:lpstr>
      <vt:lpstr>Simulaciones de n cuerpos</vt:lpstr>
      <vt:lpstr>Optimizaciones de la implementación directa</vt:lpstr>
      <vt:lpstr>Optimizaciones de la implementación directa</vt:lpstr>
      <vt:lpstr>Optimizaciones de la implementación directa</vt:lpstr>
      <vt:lpstr>Optimizaciones de la implementación directa</vt:lpstr>
      <vt:lpstr>Optimizaciones de la implementación directa</vt:lpstr>
      <vt:lpstr>Optimizaciones de la implementación directa</vt:lpstr>
      <vt:lpstr>Optimizaciones de la implementación directa</vt:lpstr>
      <vt:lpstr>Optimizaciones de la implementación directa</vt:lpstr>
      <vt:lpstr>Optimizaciones de la implementación directa</vt:lpstr>
      <vt:lpstr>Optimizaciones de la implementación directa</vt:lpstr>
      <vt:lpstr>Optimizaciones de la implementación directa</vt:lpstr>
      <vt:lpstr>Optimizaciones de la implementación directa</vt:lpstr>
      <vt:lpstr>Optimizaciones de la implementación directa</vt:lpstr>
      <vt:lpstr>Optimizaciones de la implementación directa</vt:lpstr>
      <vt:lpstr>Optimizaciones de la implementación directa</vt:lpstr>
      <vt:lpstr>Optimizaciones de la implementación directa</vt:lpstr>
      <vt:lpstr>Optimizaciones de la implementación directa</vt:lpstr>
      <vt:lpstr>Optimizaciones de la implementación directa</vt:lpstr>
      <vt:lpstr>Optimizaciones de la implementación directa</vt:lpstr>
      <vt:lpstr>Optimizaciones de la implementación directa</vt:lpstr>
      <vt:lpstr>Optimizaciones de la implementación directa</vt:lpstr>
      <vt:lpstr>Optimizaciones de la implementación directa</vt:lpstr>
      <vt:lpstr>Optimizaciones de la implementación directa</vt:lpstr>
      <vt:lpstr>Optimizaciones de la implementación directa</vt:lpstr>
      <vt:lpstr>Optimizaciones de la implementación directa</vt:lpstr>
      <vt:lpstr>Optimizaciones de la implementación directa</vt:lpstr>
      <vt:lpstr>Optimizaciones de la implementación directa</vt:lpstr>
      <vt:lpstr>Optimizaciones de la implementación directa</vt:lpstr>
      <vt:lpstr>Optimizaciones de la implementación directa</vt:lpstr>
      <vt:lpstr>Optimizaciones de la implementación directa</vt:lpstr>
      <vt:lpstr>Optimizaciones de la implementación directa</vt:lpstr>
      <vt:lpstr>Optimizaciones de la implementación directa</vt:lpstr>
      <vt:lpstr>Optimizaciones de la implementación directa</vt:lpstr>
      <vt:lpstr>Optimizaciones de la implementación directa</vt:lpstr>
      <vt:lpstr>Simulaciones de n cuerpos</vt:lpstr>
      <vt:lpstr>Simulaciones de n cuerpos</vt:lpstr>
      <vt:lpstr>Simulaciones de n cuerpos</vt:lpstr>
      <vt:lpstr>Simulaciones de n cuerpos</vt:lpstr>
      <vt:lpstr>Simulaciones de n cuerpos</vt:lpstr>
      <vt:lpstr>Simulaciones de n cuerpos</vt:lpstr>
      <vt:lpstr>Simulaciones de n cuerpos</vt:lpstr>
      <vt:lpstr>Simulaciones de n cuerpos</vt:lpstr>
      <vt:lpstr>Simulaciones de n cuerpos</vt:lpstr>
      <vt:lpstr>Simulaciones de n cuerpos</vt:lpstr>
      <vt:lpstr>Simulaciones de n cuerpos</vt:lpstr>
      <vt:lpstr>Simulaciones de n cuerpos</vt:lpstr>
      <vt:lpstr>Versión base del algoritmo de Barnes-Hut </vt:lpstr>
      <vt:lpstr>Barnes-Hut vs implementación directa</vt:lpstr>
      <vt:lpstr>Optimizaciones del algoritmo de Barnes-Hut </vt:lpstr>
      <vt:lpstr>Optimizaciones del algoritmo de Barnes-Hut </vt:lpstr>
      <vt:lpstr>Optimizaciones del algoritmo de Barnes-Hut </vt:lpstr>
      <vt:lpstr>Optimizaciones del algoritmo de Barnes-Hut </vt:lpstr>
      <vt:lpstr>Optimizaciones del algoritmo de Barnes-Hut </vt:lpstr>
      <vt:lpstr>Optimizaciones del algoritmo de Barnes-Hut </vt:lpstr>
      <vt:lpstr>Optimizaciones del algoritmo de Barnes-Hut </vt:lpstr>
      <vt:lpstr>Optimizaciones del algoritmo de Barnes-Hut </vt:lpstr>
      <vt:lpstr>Optimizaciones del algoritmo de Barnes-Hut </vt:lpstr>
      <vt:lpstr>Optimizaciones del algoritmo de Barnes-Hut </vt:lpstr>
      <vt:lpstr>Optimizaciones del algoritmo de Barnes-Hut </vt:lpstr>
      <vt:lpstr>Optimizaciones del algoritmo de Barnes-Hut </vt:lpstr>
      <vt:lpstr>Optimizaciones del algoritmo de Barnes-Hut </vt:lpstr>
      <vt:lpstr>Puntos que mejorar</vt:lpstr>
      <vt:lpstr>¡Gracias por vuestra atención! ¿Alguna duda?</vt:lpstr>
      <vt:lpstr>Bibliografía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Ferran Llorà</dc:creator>
  <cp:lastModifiedBy>Ferran Llorà</cp:lastModifiedBy>
  <cp:revision>61</cp:revision>
  <dcterms:created xsi:type="dcterms:W3CDTF">2025-01-11T15:32:50Z</dcterms:created>
  <dcterms:modified xsi:type="dcterms:W3CDTF">2025-06-08T22:13:29Z</dcterms:modified>
</cp:coreProperties>
</file>